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75" r:id="rId3"/>
    <p:sldId id="280" r:id="rId4"/>
    <p:sldId id="281" r:id="rId5"/>
    <p:sldId id="283" r:id="rId6"/>
    <p:sldId id="284" r:id="rId7"/>
    <p:sldId id="347" r:id="rId8"/>
    <p:sldId id="285" r:id="rId9"/>
    <p:sldId id="286" r:id="rId10"/>
    <p:sldId id="287" r:id="rId11"/>
    <p:sldId id="290" r:id="rId12"/>
    <p:sldId id="335" r:id="rId13"/>
    <p:sldId id="334" r:id="rId14"/>
    <p:sldId id="257" r:id="rId15"/>
    <p:sldId id="258" r:id="rId16"/>
    <p:sldId id="259" r:id="rId17"/>
    <p:sldId id="333" r:id="rId18"/>
    <p:sldId id="322" r:id="rId19"/>
    <p:sldId id="323" r:id="rId20"/>
    <p:sldId id="324" r:id="rId21"/>
    <p:sldId id="325" r:id="rId22"/>
    <p:sldId id="326" r:id="rId23"/>
    <p:sldId id="295" r:id="rId24"/>
    <p:sldId id="327" r:id="rId25"/>
    <p:sldId id="328" r:id="rId26"/>
    <p:sldId id="329" r:id="rId27"/>
    <p:sldId id="330" r:id="rId28"/>
    <p:sldId id="331" r:id="rId29"/>
    <p:sldId id="332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291" r:id="rId44"/>
    <p:sldId id="293" r:id="rId45"/>
    <p:sldId id="292" r:id="rId46"/>
    <p:sldId id="294" r:id="rId47"/>
    <p:sldId id="296" r:id="rId48"/>
    <p:sldId id="305" r:id="rId49"/>
    <p:sldId id="297" r:id="rId50"/>
    <p:sldId id="298" r:id="rId51"/>
    <p:sldId id="299" r:id="rId52"/>
    <p:sldId id="300" r:id="rId53"/>
    <p:sldId id="306" r:id="rId54"/>
    <p:sldId id="307" r:id="rId55"/>
    <p:sldId id="308" r:id="rId56"/>
    <p:sldId id="301" r:id="rId57"/>
    <p:sldId id="302" r:id="rId58"/>
    <p:sldId id="303" r:id="rId59"/>
    <p:sldId id="304" r:id="rId60"/>
    <p:sldId id="336" r:id="rId61"/>
    <p:sldId id="337" r:id="rId62"/>
    <p:sldId id="338" r:id="rId63"/>
    <p:sldId id="339" r:id="rId64"/>
    <p:sldId id="340" r:id="rId65"/>
    <p:sldId id="343" r:id="rId66"/>
    <p:sldId id="344" r:id="rId67"/>
    <p:sldId id="342" r:id="rId68"/>
    <p:sldId id="345" r:id="rId69"/>
    <p:sldId id="346" r:id="rId70"/>
    <p:sldId id="348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321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A022C7-9BAC-4B00-8C6B-7722F45189E3}">
  <a:tblStyle styleId="{82A022C7-9BAC-4B00-8C6B-7722F4518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8" y="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DP-26-\Desktop\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DP-26-\Desktop\&#44536;&#4700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>
                <a:solidFill>
                  <a:schemeClr val="bg1"/>
                </a:solidFill>
                <a:latin typeface="I AM A PLAYER" pitchFamily="2" charset="0"/>
              </a:rPr>
              <a:t>loss - val_loss</a:t>
            </a:r>
            <a:endParaRPr lang="ko-KR" altLang="en-US" sz="1600" b="1">
              <a:solidFill>
                <a:schemeClr val="bg1"/>
              </a:solidFill>
              <a:latin typeface="I AM A PLAYER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Sheet1!$B$2:$B$7</c:f>
              <c:numCache>
                <c:formatCode>General</c:formatCode>
                <c:ptCount val="6"/>
                <c:pt idx="0">
                  <c:v>2.032</c:v>
                </c:pt>
                <c:pt idx="1">
                  <c:v>1.667</c:v>
                </c:pt>
                <c:pt idx="2">
                  <c:v>0.98419999999999996</c:v>
                </c:pt>
                <c:pt idx="3">
                  <c:v>0.4647</c:v>
                </c:pt>
                <c:pt idx="4">
                  <c:v>0.25879999999999997</c:v>
                </c:pt>
                <c:pt idx="5">
                  <c:v>0.19170000000000001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B2-401A-915B-9BF00570C42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val>
            <c:numRef>
              <c:f>Sheet1!$D$2:$D$7</c:f>
              <c:numCache>
                <c:formatCode>General</c:formatCode>
                <c:ptCount val="6"/>
                <c:pt idx="0">
                  <c:v>1.9494</c:v>
                </c:pt>
                <c:pt idx="1">
                  <c:v>1.6577999999999999</c:v>
                </c:pt>
                <c:pt idx="2">
                  <c:v>1.6124000000000001</c:v>
                </c:pt>
                <c:pt idx="3">
                  <c:v>1.9340999999999999</c:v>
                </c:pt>
                <c:pt idx="4">
                  <c:v>2.1179000000000001</c:v>
                </c:pt>
                <c:pt idx="5">
                  <c:v>2.6781999999999999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B2-401A-915B-9BF00570C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7115472"/>
        <c:axId val="547100112"/>
      </c:lineChart>
      <c:catAx>
        <c:axId val="5471154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100112"/>
        <c:crosses val="autoZero"/>
        <c:auto val="1"/>
        <c:lblAlgn val="ctr"/>
        <c:lblOffset val="100"/>
        <c:noMultiLvlLbl val="0"/>
      </c:catAx>
      <c:valAx>
        <c:axId val="54710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11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latin typeface="I AM A PLAYER" pitchFamily="2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I AM A PLAYER" pitchFamily="2" charset="0"/>
                <a:ea typeface="+mn-ea"/>
                <a:cs typeface="+mn-cs"/>
              </a:defRPr>
            </a:pPr>
            <a:r>
              <a:rPr lang="en-US" altLang="ko-KR" sz="1600" b="1">
                <a:solidFill>
                  <a:schemeClr val="bg1"/>
                </a:solidFill>
                <a:latin typeface="I AM A PLAYER" pitchFamily="2" charset="0"/>
              </a:rPr>
              <a:t>accuracy - val_accuracy</a:t>
            </a:r>
            <a:endParaRPr lang="ko-KR" altLang="en-US" sz="1600" b="1">
              <a:solidFill>
                <a:schemeClr val="bg1"/>
              </a:solidFill>
              <a:latin typeface="I AM A PLAYER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I AM A PLAYER" pitchFamily="2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Sheet1!$C$2:$C$7</c:f>
              <c:numCache>
                <c:formatCode>General</c:formatCode>
                <c:ptCount val="6"/>
                <c:pt idx="0">
                  <c:v>0.18609999999999999</c:v>
                </c:pt>
                <c:pt idx="1">
                  <c:v>0.40539999999999998</c:v>
                </c:pt>
                <c:pt idx="2">
                  <c:v>0.6694</c:v>
                </c:pt>
                <c:pt idx="3">
                  <c:v>0.85489999999999999</c:v>
                </c:pt>
                <c:pt idx="4">
                  <c:v>0.9264</c:v>
                </c:pt>
                <c:pt idx="5">
                  <c:v>0.94840000000000002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FA-4078-A282-B2440B3655F2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Sheet1!$E$2:$E$7</c:f>
              <c:numCache>
                <c:formatCode>General</c:formatCode>
                <c:ptCount val="6"/>
                <c:pt idx="0">
                  <c:v>0.24740000000000001</c:v>
                </c:pt>
                <c:pt idx="1">
                  <c:v>0.4446</c:v>
                </c:pt>
                <c:pt idx="2">
                  <c:v>0.58540000000000003</c:v>
                </c:pt>
                <c:pt idx="3">
                  <c:v>0.64629999999999999</c:v>
                </c:pt>
                <c:pt idx="4">
                  <c:v>0.68120000000000003</c:v>
                </c:pt>
                <c:pt idx="5">
                  <c:v>0.67959999999999998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FA-4078-A282-B2440B365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77440"/>
        <c:axId val="548670240"/>
      </c:lineChart>
      <c:catAx>
        <c:axId val="5486774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8670240"/>
        <c:crosses val="autoZero"/>
        <c:auto val="1"/>
        <c:lblAlgn val="ctr"/>
        <c:lblOffset val="100"/>
        <c:noMultiLvlLbl val="0"/>
      </c:catAx>
      <c:valAx>
        <c:axId val="54867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867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latin typeface="I AM A PLAYER" pitchFamily="2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1060a920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281060a920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70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703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4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684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9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2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3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8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f69366f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21f69366f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65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304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411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37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819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021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37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14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27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730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36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f69366f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21f69366f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92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585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985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392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099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315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94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914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831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09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30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f69366f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21f69366f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594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602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291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39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872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41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826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4151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770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95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34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78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81060a920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281060a920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1060a920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281060a920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1060a920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81060a920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빅애플은 뉴욕의 별명 - 뉴욕 관광 정보 - 미국여행 세계여행">
            <a:extLst>
              <a:ext uri="{FF2B5EF4-FFF2-40B4-BE49-F238E27FC236}">
                <a16:creationId xmlns:a16="http://schemas.microsoft.com/office/drawing/2014/main" id="{31C69DBF-4715-E4BC-0BBD-2550D8757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54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3BFF5B4-6F66-1DBE-0775-F2667ADA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3579" y="-1623018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F96E3A-5C21-703C-8774-255CE084975F}"/>
              </a:ext>
            </a:extLst>
          </p:cNvPr>
          <p:cNvSpPr/>
          <p:nvPr/>
        </p:nvSpPr>
        <p:spPr>
          <a:xfrm>
            <a:off x="0" y="-13106"/>
            <a:ext cx="9144000" cy="51771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2C12-538D-4A6C-EFB0-97A7E3A62791}"/>
              </a:ext>
            </a:extLst>
          </p:cNvPr>
          <p:cNvSpPr txBox="1"/>
          <p:nvPr/>
        </p:nvSpPr>
        <p:spPr>
          <a:xfrm>
            <a:off x="381815" y="20544"/>
            <a:ext cx="8260976" cy="541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altLang="ko-KR" sz="16600" dirty="0">
                <a:solidFill>
                  <a:schemeClr val="bg1"/>
                </a:solidFill>
                <a:latin typeface="POPFINE Italic" pitchFamily="2" charset="0"/>
              </a:rPr>
              <a:t>THE</a:t>
            </a:r>
            <a:r>
              <a:rPr lang="ko-KR" altLang="en-US" sz="16600" dirty="0">
                <a:solidFill>
                  <a:schemeClr val="bg1"/>
                </a:solidFill>
                <a:latin typeface="POPFINE Italic" pitchFamily="2" charset="0"/>
              </a:rPr>
              <a:t> </a:t>
            </a:r>
            <a:r>
              <a:rPr lang="en-US" altLang="ko-KR" sz="16600" dirty="0">
                <a:solidFill>
                  <a:schemeClr val="bg1"/>
                </a:solidFill>
                <a:latin typeface="POPFINE Italic" pitchFamily="2" charset="0"/>
              </a:rPr>
              <a:t>DEVIL WEARS</a:t>
            </a:r>
            <a:r>
              <a:rPr lang="ko-KR" altLang="en-US" sz="16600" dirty="0">
                <a:solidFill>
                  <a:schemeClr val="bg1"/>
                </a:solidFill>
                <a:latin typeface="POPFINE Italic" pitchFamily="2" charset="0"/>
              </a:rPr>
              <a:t> </a:t>
            </a:r>
            <a:r>
              <a:rPr lang="en-US" altLang="ko-KR" sz="23900" dirty="0">
                <a:solidFill>
                  <a:schemeClr val="bg1"/>
                </a:solidFill>
                <a:latin typeface="POPFINE Italic" pitchFamily="2" charset="0"/>
              </a:rPr>
              <a:t>KERAS</a:t>
            </a:r>
            <a:endParaRPr lang="ko-KR" altLang="en-US" sz="19900" dirty="0">
              <a:solidFill>
                <a:schemeClr val="bg1"/>
              </a:solidFill>
              <a:latin typeface="POPFINE Italic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5AA1E-AFA1-5E11-D693-A61EB0E27FB3}"/>
              </a:ext>
            </a:extLst>
          </p:cNvPr>
          <p:cNvSpPr txBox="1"/>
          <p:nvPr/>
        </p:nvSpPr>
        <p:spPr>
          <a:xfrm>
            <a:off x="0" y="4775200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AI</a:t>
            </a:r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BIGDATA Expert Course </a:t>
            </a:r>
            <a:r>
              <a:rPr lang="en-US" altLang="ko-KR" sz="1500" dirty="0">
                <a:solidFill>
                  <a:schemeClr val="bg1"/>
                </a:solidFill>
                <a:latin typeface="Agency FB" panose="020B0503020202020204" pitchFamily="34" charset="0"/>
                <a:ea typeface="태나다체 " panose="02000000000000000000" pitchFamily="2" charset="-127"/>
              </a:rPr>
              <a:t>4</a:t>
            </a:r>
            <a:r>
              <a:rPr lang="en-US" altLang="ko-KR" sz="1500" baseline="300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th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 Na</a:t>
            </a:r>
            <a:r>
              <a:rPr lang="ko-KR" altLang="en-US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SeoYeong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/ Park </a:t>
            </a:r>
            <a:r>
              <a:rPr lang="en-US" altLang="ko-KR" sz="1500" dirty="0" err="1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SoWon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/ Jung </a:t>
            </a:r>
            <a:r>
              <a:rPr lang="en-US" altLang="ko-KR" sz="1500" dirty="0" err="1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SeYoon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/ Lee </a:t>
            </a:r>
            <a:r>
              <a:rPr lang="en-US" altLang="ko-KR" sz="1500" dirty="0" err="1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SooJin</a:t>
            </a:r>
            <a:r>
              <a:rPr lang="en-US" altLang="ko-KR" sz="1500" dirty="0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 / Lee </a:t>
            </a:r>
            <a:r>
              <a:rPr lang="en-US" altLang="ko-KR" sz="1500" dirty="0" err="1">
                <a:solidFill>
                  <a:schemeClr val="bg1"/>
                </a:solidFill>
                <a:latin typeface="Sinoreta PERSONAL USE" pitchFamily="50" charset="0"/>
                <a:ea typeface="태나다체 " panose="02000000000000000000" pitchFamily="2" charset="-127"/>
              </a:rPr>
              <a:t>TaeHyoung</a:t>
            </a:r>
            <a:endParaRPr lang="ko-KR" altLang="en-US" sz="1500" dirty="0">
              <a:solidFill>
                <a:schemeClr val="bg1"/>
              </a:solidFill>
              <a:latin typeface="Sinoreta PERSONAL USE" pitchFamily="50" charset="0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2BBD7BA-7391-2700-18A4-570CB312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1" r="43717" b="72593"/>
          <a:stretch/>
        </p:blipFill>
        <p:spPr>
          <a:xfrm>
            <a:off x="4025900" y="-193551"/>
            <a:ext cx="898525" cy="166532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5E938-E893-CA68-3B02-E2D8E4C8870B}"/>
              </a:ext>
            </a:extLst>
          </p:cNvPr>
          <p:cNvGrpSpPr/>
          <p:nvPr/>
        </p:nvGrpSpPr>
        <p:grpSpPr>
          <a:xfrm>
            <a:off x="4228684" y="2418614"/>
            <a:ext cx="4915316" cy="1879520"/>
            <a:chOff x="3860384" y="829869"/>
            <a:chExt cx="4915316" cy="18795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B2F06-7011-945B-39C0-8A63CFF31051}"/>
                </a:ext>
              </a:extLst>
            </p:cNvPr>
            <p:cNvSpPr txBox="1"/>
            <p:nvPr/>
          </p:nvSpPr>
          <p:spPr>
            <a:xfrm>
              <a:off x="3860384" y="829869"/>
              <a:ext cx="267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데이터 출처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AI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허브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A170C-AEB2-C6B1-8921-B2CE6854F08B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데이터 샘플 수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26,000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개의 컬러 이미지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D26C4E-54DF-25F7-0745-2C20700D0F4E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데이터 라벨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연도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,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스타일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,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직업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,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월 수입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 ,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나이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 </a:t>
              </a:r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CA494-81F1-1C22-50CD-A40BCED08B37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각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데이터 사이즈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3,000px X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4,000px</a:t>
              </a:r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A36C5D4-AF07-326A-5046-0EBEABB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9" t="-1" b="67624"/>
          <a:stretch/>
        </p:blipFill>
        <p:spPr>
          <a:xfrm>
            <a:off x="6619499" y="524932"/>
            <a:ext cx="2074333" cy="1665324"/>
          </a:xfrm>
          <a:prstGeom prst="rect">
            <a:avLst/>
          </a:prstGeom>
        </p:spPr>
      </p:pic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6A3F0C13-5A90-A883-4DB3-6D279E2F1436}"/>
              </a:ext>
            </a:extLst>
          </p:cNvPr>
          <p:cNvSpPr txBox="1">
            <a:spLocks/>
          </p:cNvSpPr>
          <p:nvPr/>
        </p:nvSpPr>
        <p:spPr>
          <a:xfrm>
            <a:off x="4228684" y="1098694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solidFill>
                  <a:srgbClr val="011321"/>
                </a:solidFill>
                <a:latin typeface="I AM A PLAYER" pitchFamily="2" charset="0"/>
                <a:ea typeface="Sinoreta PERSONAL USE" pitchFamily="50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2155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 flipH="1">
            <a:off x="4572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2BBD7BA-7391-2700-18A4-570CB312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1" r="43717" b="72593"/>
          <a:stretch/>
        </p:blipFill>
        <p:spPr>
          <a:xfrm>
            <a:off x="516467" y="-638335"/>
            <a:ext cx="899631" cy="16653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36C5D4-AF07-326A-5046-0EBEABB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9" t="-1" b="67624"/>
          <a:stretch/>
        </p:blipFill>
        <p:spPr>
          <a:xfrm>
            <a:off x="3111172" y="80148"/>
            <a:ext cx="2074333" cy="1665324"/>
          </a:xfrm>
          <a:prstGeom prst="rect">
            <a:avLst/>
          </a:prstGeom>
        </p:spPr>
      </p:pic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6A3F0C13-5A90-A883-4DB3-6D279E2F1436}"/>
              </a:ext>
            </a:extLst>
          </p:cNvPr>
          <p:cNvSpPr txBox="1">
            <a:spLocks/>
          </p:cNvSpPr>
          <p:nvPr/>
        </p:nvSpPr>
        <p:spPr>
          <a:xfrm>
            <a:off x="720357" y="653910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solidFill>
                  <a:srgbClr val="011321"/>
                </a:solidFill>
                <a:latin typeface="I AM A PLAYER" pitchFamily="2" charset="0"/>
                <a:ea typeface="Sinoreta PERSONAL USE" pitchFamily="50" charset="0"/>
              </a:rPr>
              <a:t>DATA</a:t>
            </a:r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C63EE624-946B-1CAF-92AC-8B51AB1CB2B2}"/>
              </a:ext>
            </a:extLst>
          </p:cNvPr>
          <p:cNvSpPr txBox="1">
            <a:spLocks/>
          </p:cNvSpPr>
          <p:nvPr/>
        </p:nvSpPr>
        <p:spPr>
          <a:xfrm>
            <a:off x="768468" y="1647895"/>
            <a:ext cx="508862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000000"/>
                </a:solidFill>
                <a:latin typeface="I AM A PLAYER" pitchFamily="2" charset="0"/>
                <a:ea typeface="Sinoreta PERSONAL USE" pitchFamily="50" charset="0"/>
              </a:rPr>
              <a:t>Pre-process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7A014-77B4-3D36-ECF7-BEFA30DCA23A}"/>
              </a:ext>
            </a:extLst>
          </p:cNvPr>
          <p:cNvSpPr txBox="1"/>
          <p:nvPr/>
        </p:nvSpPr>
        <p:spPr>
          <a:xfrm>
            <a:off x="889001" y="2607036"/>
            <a:ext cx="352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Danjo-bold" pitchFamily="50" charset="0"/>
                <a:ea typeface="Danjo-bold" pitchFamily="50" charset="0"/>
              </a:rPr>
              <a:t>RESIZE</a:t>
            </a:r>
          </a:p>
          <a:p>
            <a:r>
              <a:rPr lang="en-US" altLang="ko-KR" dirty="0">
                <a:latin typeface="Danjo-bold" pitchFamily="50" charset="0"/>
                <a:ea typeface="Danjo-bold" pitchFamily="50" charset="0"/>
              </a:rPr>
              <a:t>(4000,3000) -&gt; (400,300) -&gt; (100, 75)</a:t>
            </a:r>
            <a:endParaRPr lang="ko-KR" altLang="en-US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8FB93-CF85-60FD-164B-F7E18A6DAD5E}"/>
              </a:ext>
            </a:extLst>
          </p:cNvPr>
          <p:cNvSpPr txBox="1"/>
          <p:nvPr/>
        </p:nvSpPr>
        <p:spPr>
          <a:xfrm>
            <a:off x="889001" y="3227079"/>
            <a:ext cx="4737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Danjo-bold" pitchFamily="50" charset="0"/>
                <a:ea typeface="Danjo-bold" pitchFamily="50" charset="0"/>
              </a:rPr>
              <a:t>NORMALIZATION</a:t>
            </a:r>
          </a:p>
          <a:p>
            <a:r>
              <a:rPr lang="ko-KR" altLang="en-US" dirty="0">
                <a:latin typeface="Danjo-bold" pitchFamily="50" charset="0"/>
                <a:ea typeface="Danjo-bold" pitchFamily="50" charset="0"/>
              </a:rPr>
              <a:t>이미지 정규화</a:t>
            </a:r>
            <a:endParaRPr lang="ko-KR" altLang="en-US" sz="18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5A039-A944-95F0-EA55-A2EE1B9A9B4A}"/>
              </a:ext>
            </a:extLst>
          </p:cNvPr>
          <p:cNvSpPr txBox="1"/>
          <p:nvPr/>
        </p:nvSpPr>
        <p:spPr>
          <a:xfrm>
            <a:off x="889001" y="3847121"/>
            <a:ext cx="491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Danjo-bold" pitchFamily="50" charset="0"/>
                <a:ea typeface="Danjo-bold" pitchFamily="50" charset="0"/>
              </a:rPr>
              <a:t>ONE-HOT-ENCODING</a:t>
            </a:r>
          </a:p>
          <a:p>
            <a:r>
              <a:rPr lang="ko-KR" altLang="en-US" dirty="0">
                <a:latin typeface="Danjo-bold" pitchFamily="50" charset="0"/>
                <a:ea typeface="Danjo-bold" pitchFamily="50" charset="0"/>
              </a:rPr>
              <a:t>다중 분류 원</a:t>
            </a:r>
            <a:r>
              <a:rPr lang="en-US" altLang="ko-KR" dirty="0">
                <a:latin typeface="Danjo-bold" pitchFamily="50" charset="0"/>
                <a:ea typeface="Danjo-bold" pitchFamily="50" charset="0"/>
              </a:rPr>
              <a:t>-</a:t>
            </a:r>
            <a:r>
              <a:rPr lang="ko-KR" altLang="en-US" dirty="0">
                <a:latin typeface="Danjo-bold" pitchFamily="50" charset="0"/>
                <a:ea typeface="Danjo-bold" pitchFamily="50" charset="0"/>
              </a:rPr>
              <a:t>핫</a:t>
            </a:r>
            <a:r>
              <a:rPr lang="en-US" altLang="ko-KR" dirty="0">
                <a:latin typeface="Danjo-bold" pitchFamily="50" charset="0"/>
                <a:ea typeface="Danjo-bold" pitchFamily="50" charset="0"/>
              </a:rPr>
              <a:t>-</a:t>
            </a:r>
            <a:r>
              <a:rPr lang="ko-KR" altLang="en-US" dirty="0">
                <a:latin typeface="Danjo-bold" pitchFamily="50" charset="0"/>
                <a:ea typeface="Danjo-bold" pitchFamily="50" charset="0"/>
              </a:rPr>
              <a:t>인코딩</a:t>
            </a:r>
            <a:endParaRPr lang="ko-KR" altLang="en-US" sz="1800" dirty="0"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61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5E938-E893-CA68-3B02-E2D8E4C8870B}"/>
              </a:ext>
            </a:extLst>
          </p:cNvPr>
          <p:cNvGrpSpPr/>
          <p:nvPr/>
        </p:nvGrpSpPr>
        <p:grpSpPr>
          <a:xfrm>
            <a:off x="4398804" y="3501576"/>
            <a:ext cx="4915317" cy="1879520"/>
            <a:chOff x="3860383" y="829869"/>
            <a:chExt cx="4915317" cy="18795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B2F06-7011-945B-39C0-8A63CFF31051}"/>
                </a:ext>
              </a:extLst>
            </p:cNvPr>
            <p:cNvSpPr txBox="1"/>
            <p:nvPr/>
          </p:nvSpPr>
          <p:spPr>
            <a:xfrm>
              <a:off x="3860383" y="829869"/>
              <a:ext cx="4023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모델 유형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지도학습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- CNN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예측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A170C-AEB2-C6B1-8921-B2CE6854F08B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타겟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패션 스타일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D26C4E-54DF-25F7-0745-2C20700D0F4E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CA494-81F1-1C22-50CD-A40BCED08B37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2ABE85-CA8A-EB61-C4BF-7276AED6BC03}"/>
              </a:ext>
            </a:extLst>
          </p:cNvPr>
          <p:cNvGrpSpPr/>
          <p:nvPr/>
        </p:nvGrpSpPr>
        <p:grpSpPr>
          <a:xfrm>
            <a:off x="4388173" y="2041843"/>
            <a:ext cx="3435390" cy="1683729"/>
            <a:chOff x="4228684" y="1017447"/>
            <a:chExt cx="3435390" cy="16837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817381-A765-23B1-CAF1-ED1CF5022647}"/>
                </a:ext>
              </a:extLst>
            </p:cNvPr>
            <p:cNvGrpSpPr/>
            <p:nvPr/>
          </p:nvGrpSpPr>
          <p:grpSpPr>
            <a:xfrm>
              <a:off x="4228684" y="1017447"/>
              <a:ext cx="3435390" cy="1683729"/>
              <a:chOff x="5611615" y="2009537"/>
              <a:chExt cx="3435390" cy="168372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A36C5D4-AF07-326A-5046-0EBEABB8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3619" t="11150" r="7959" b="67624"/>
              <a:stretch/>
            </p:blipFill>
            <p:spPr>
              <a:xfrm>
                <a:off x="7598443" y="2009537"/>
                <a:ext cx="1448562" cy="1091794"/>
              </a:xfrm>
              <a:prstGeom prst="rect">
                <a:avLst/>
              </a:prstGeom>
            </p:spPr>
          </p:pic>
          <p:sp>
            <p:nvSpPr>
              <p:cNvPr id="5" name="Google Shape;64;p14">
                <a:extLst>
                  <a:ext uri="{FF2B5EF4-FFF2-40B4-BE49-F238E27FC236}">
                    <a16:creationId xmlns:a16="http://schemas.microsoft.com/office/drawing/2014/main" id="{6A3F0C13-5A90-A883-4DB3-6D279E2F1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1615" y="2149350"/>
                <a:ext cx="3397290" cy="154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altLang="en-US" sz="6000" b="1" dirty="0">
                    <a:solidFill>
                      <a:srgbClr val="011321"/>
                    </a:solidFill>
                    <a:latin typeface="Danjo-bold" pitchFamily="50" charset="0"/>
                    <a:ea typeface="Danjo-bold" pitchFamily="50" charset="0"/>
                  </a:rPr>
                  <a:t>정세윤</a:t>
                </a:r>
                <a:endParaRPr lang="en-US" sz="6000" b="1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2BBD7BA-7391-2700-18A4-570CB3126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181" t="23219" r="43717" b="72593"/>
            <a:stretch/>
          </p:blipFill>
          <p:spPr>
            <a:xfrm>
              <a:off x="5617392" y="1167892"/>
              <a:ext cx="898525" cy="28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68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g281060a9202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4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281060a9202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750" y="152400"/>
            <a:ext cx="185294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281060a9202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325" y="4230250"/>
            <a:ext cx="5106174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281060a9202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625" y="4870000"/>
            <a:ext cx="6087724" cy="2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281060a9202_0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2210" y="583975"/>
            <a:ext cx="3419575" cy="26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281060a9202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76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281060a9202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2075" y="152400"/>
            <a:ext cx="185294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281060a9202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412" y="347950"/>
            <a:ext cx="4255175" cy="13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281060a9202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050" y="3736600"/>
            <a:ext cx="3684475" cy="10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281060a9202_0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2050" y="2164000"/>
            <a:ext cx="3708325" cy="10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81060a920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81060a9202_0_4"/>
          <p:cNvSpPr txBox="1">
            <a:spLocks noGrp="1"/>
          </p:cNvSpPr>
          <p:nvPr>
            <p:ph type="body" idx="1"/>
          </p:nvPr>
        </p:nvSpPr>
        <p:spPr>
          <a:xfrm>
            <a:off x="4668725" y="3319501"/>
            <a:ext cx="4188798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9449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배치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정규화는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생략</a:t>
            </a:r>
            <a:endParaRPr sz="1600" dirty="0">
              <a:solidFill>
                <a:schemeClr val="lt1"/>
              </a:solidFill>
              <a:latin typeface="Danjo-bold" pitchFamily="50" charset="0"/>
              <a:ea typeface="Danjo-bold" pitchFamily="50" charset="0"/>
            </a:endParaRPr>
          </a:p>
          <a:p>
            <a:pPr marL="150228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클래스의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수가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23개인 </a:t>
            </a:r>
          </a:p>
          <a:p>
            <a:pPr marL="150228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다중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클래스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분류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문제를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다루기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위해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pPr marL="150228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출력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뉴런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갯수는</a:t>
            </a:r>
            <a:r>
              <a:rPr lang="en-US" sz="1600" dirty="0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 23개로 </a:t>
            </a:r>
            <a:r>
              <a:rPr lang="en-US" sz="1600" dirty="0" err="1">
                <a:solidFill>
                  <a:schemeClr val="lt1"/>
                </a:solidFill>
                <a:latin typeface="Danjo-bold" pitchFamily="50" charset="0"/>
                <a:ea typeface="Danjo-bold" pitchFamily="50" charset="0"/>
              </a:rPr>
              <a:t>설정</a:t>
            </a:r>
            <a:endParaRPr sz="1600" dirty="0">
              <a:solidFill>
                <a:schemeClr val="lt1"/>
              </a:solidFill>
              <a:latin typeface="Danjo-bold" pitchFamily="50" charset="0"/>
              <a:ea typeface="Danjo-bold" pitchFamily="50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Danjo-bold" pitchFamily="50" charset="0"/>
              <a:ea typeface="Danjo-bold" pitchFamily="50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Danjo-bold" pitchFamily="50" charset="0"/>
              <a:ea typeface="Danjo-bold" pitchFamily="50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70" name="Google Shape;70;g281060a920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725" y="199075"/>
            <a:ext cx="4090401" cy="312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g281060a9202_0_89"/>
          <p:cNvGrpSpPr/>
          <p:nvPr/>
        </p:nvGrpSpPr>
        <p:grpSpPr>
          <a:xfrm>
            <a:off x="4593923" y="2818425"/>
            <a:ext cx="4505700" cy="2260417"/>
            <a:chOff x="4708223" y="2451265"/>
            <a:chExt cx="4505700" cy="2260417"/>
          </a:xfrm>
        </p:grpSpPr>
        <p:sp>
          <p:nvSpPr>
            <p:cNvPr id="76" name="Google Shape;76;g281060a9202_0_89"/>
            <p:cNvSpPr txBox="1"/>
            <p:nvPr/>
          </p:nvSpPr>
          <p:spPr>
            <a:xfrm>
              <a:off x="4708223" y="3167882"/>
              <a:ext cx="45057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1800"/>
            </a:p>
          </p:txBody>
        </p:sp>
        <p:sp>
          <p:nvSpPr>
            <p:cNvPr id="77" name="Google Shape;77;g281060a9202_0_89"/>
            <p:cNvSpPr txBox="1"/>
            <p:nvPr/>
          </p:nvSpPr>
          <p:spPr>
            <a:xfrm flipH="1">
              <a:off x="5715575" y="2451265"/>
              <a:ext cx="25905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" name="Google Shape;78;g281060a9202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0" y="171700"/>
            <a:ext cx="4673999" cy="21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81060a9202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475" y="1416698"/>
            <a:ext cx="6351576" cy="34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5E938-E893-CA68-3B02-E2D8E4C8870B}"/>
              </a:ext>
            </a:extLst>
          </p:cNvPr>
          <p:cNvGrpSpPr/>
          <p:nvPr/>
        </p:nvGrpSpPr>
        <p:grpSpPr>
          <a:xfrm>
            <a:off x="4398804" y="3501576"/>
            <a:ext cx="4915317" cy="1879520"/>
            <a:chOff x="3860383" y="829869"/>
            <a:chExt cx="4915317" cy="18795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B2F06-7011-945B-39C0-8A63CFF31051}"/>
                </a:ext>
              </a:extLst>
            </p:cNvPr>
            <p:cNvSpPr txBox="1"/>
            <p:nvPr/>
          </p:nvSpPr>
          <p:spPr>
            <a:xfrm>
              <a:off x="3860383" y="829869"/>
              <a:ext cx="4023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모델 유형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지도학습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- CNN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예측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A170C-AEB2-C6B1-8921-B2CE6854F08B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타겟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패션 스타일별 직업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D26C4E-54DF-25F7-0745-2C20700D0F4E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CA494-81F1-1C22-50CD-A40BCED08B37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2ABE85-CA8A-EB61-C4BF-7276AED6BC03}"/>
              </a:ext>
            </a:extLst>
          </p:cNvPr>
          <p:cNvGrpSpPr/>
          <p:nvPr/>
        </p:nvGrpSpPr>
        <p:grpSpPr>
          <a:xfrm>
            <a:off x="4110251" y="2041843"/>
            <a:ext cx="3713312" cy="1683729"/>
            <a:chOff x="3950762" y="1017447"/>
            <a:chExt cx="3713312" cy="16837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817381-A765-23B1-CAF1-ED1CF5022647}"/>
                </a:ext>
              </a:extLst>
            </p:cNvPr>
            <p:cNvGrpSpPr/>
            <p:nvPr/>
          </p:nvGrpSpPr>
          <p:grpSpPr>
            <a:xfrm>
              <a:off x="4228684" y="1017447"/>
              <a:ext cx="3435390" cy="1683729"/>
              <a:chOff x="5611615" y="2009537"/>
              <a:chExt cx="3435390" cy="168372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A36C5D4-AF07-326A-5046-0EBEABB8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3619" t="11150" r="7959" b="67624"/>
              <a:stretch/>
            </p:blipFill>
            <p:spPr>
              <a:xfrm>
                <a:off x="7598443" y="2009537"/>
                <a:ext cx="1448562" cy="1091794"/>
              </a:xfrm>
              <a:prstGeom prst="rect">
                <a:avLst/>
              </a:prstGeom>
            </p:spPr>
          </p:pic>
          <p:sp>
            <p:nvSpPr>
              <p:cNvPr id="5" name="Google Shape;64;p14">
                <a:extLst>
                  <a:ext uri="{FF2B5EF4-FFF2-40B4-BE49-F238E27FC236}">
                    <a16:creationId xmlns:a16="http://schemas.microsoft.com/office/drawing/2014/main" id="{6A3F0C13-5A90-A883-4DB3-6D279E2F1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1615" y="2149350"/>
                <a:ext cx="3397290" cy="154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altLang="en-US" sz="6000" b="1" dirty="0">
                    <a:solidFill>
                      <a:srgbClr val="011321"/>
                    </a:solidFill>
                    <a:latin typeface="Danjo-bold" pitchFamily="50" charset="0"/>
                    <a:ea typeface="Danjo-bold" pitchFamily="50" charset="0"/>
                  </a:rPr>
                  <a:t>이수진</a:t>
                </a:r>
                <a:endParaRPr lang="en-US" sz="6000" b="1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2BBD7BA-7391-2700-18A4-570CB3126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181" t="23219" r="43717" b="72593"/>
            <a:stretch/>
          </p:blipFill>
          <p:spPr>
            <a:xfrm>
              <a:off x="3950762" y="1234637"/>
              <a:ext cx="898525" cy="28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70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0F08C4-D723-CABF-D12C-5074B2C64F9F}"/>
              </a:ext>
            </a:extLst>
          </p:cNvPr>
          <p:cNvSpPr txBox="1"/>
          <p:nvPr/>
        </p:nvSpPr>
        <p:spPr>
          <a:xfrm>
            <a:off x="2969593" y="2269053"/>
            <a:ext cx="3204813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직업 분류 모델링 학습 시작 시간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5DFDE-DFA3-766E-B157-8229201F5AE7}"/>
              </a:ext>
            </a:extLst>
          </p:cNvPr>
          <p:cNvSpPr txBox="1"/>
          <p:nvPr/>
        </p:nvSpPr>
        <p:spPr>
          <a:xfrm>
            <a:off x="3544570" y="2576830"/>
            <a:ext cx="2054860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23:30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39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4162B-62ED-AC0A-784E-CF35873170EC}"/>
              </a:ext>
            </a:extLst>
          </p:cNvPr>
          <p:cNvSpPr txBox="1"/>
          <p:nvPr/>
        </p:nvSpPr>
        <p:spPr>
          <a:xfrm>
            <a:off x="3544570" y="2417861"/>
            <a:ext cx="2054860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램 메모리 부족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사태</a:t>
            </a:r>
          </a:p>
        </p:txBody>
      </p:sp>
    </p:spTree>
    <p:extLst>
      <p:ext uri="{BB962C8B-B14F-4D97-AF65-F5344CB8AC3E}">
        <p14:creationId xmlns:p14="http://schemas.microsoft.com/office/powerpoint/2010/main" val="427305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악마는 프라다를 입는다' 속 최고의 스타일 10선(사진) &lt; 뉴스&amp;이슈 &lt; 기사본문 - 허프포스트코리아">
            <a:extLst>
              <a:ext uri="{FF2B5EF4-FFF2-40B4-BE49-F238E27FC236}">
                <a16:creationId xmlns:a16="http://schemas.microsoft.com/office/drawing/2014/main" id="{02686229-064F-7E05-F1C9-CCE45EBA9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"/>
          <a:stretch/>
        </p:blipFill>
        <p:spPr bwMode="auto">
          <a:xfrm>
            <a:off x="571500" y="-5080"/>
            <a:ext cx="3530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1F9898-9482-8D2B-DEFB-9AA56B8F69F1}"/>
              </a:ext>
            </a:extLst>
          </p:cNvPr>
          <p:cNvSpPr/>
          <p:nvPr/>
        </p:nvSpPr>
        <p:spPr>
          <a:xfrm>
            <a:off x="3316239" y="-222827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4294967295"/>
          </p:nvPr>
        </p:nvSpPr>
        <p:spPr>
          <a:xfrm>
            <a:off x="4552950" y="321750"/>
            <a:ext cx="4057650" cy="45000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128800" indent="0">
              <a:buClr>
                <a:srgbClr val="FFFFFF"/>
              </a:buClr>
              <a:buSzPts val="1600"/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1. </a:t>
            </a:r>
            <a:r>
              <a:rPr 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주제		  </a:t>
            </a:r>
            <a:r>
              <a:rPr lang="ko" sz="15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</a:t>
            </a:r>
            <a:endParaRPr sz="1500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</a:t>
            </a:r>
            <a:r>
              <a:rPr lang="en-US" altLang="ko" sz="15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" sz="15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주제 선정 이유</a:t>
            </a:r>
            <a:endParaRPr lang="en-US" altLang="ko" sz="1500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2.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서비스 제작 과정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팀원 역할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개발환경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indent="0">
              <a:lnSpc>
                <a:spcPct val="50000"/>
              </a:lnSpc>
              <a:spcBef>
                <a:spcPts val="1200"/>
              </a:spcBef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3.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프로토타이핑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indent="0">
              <a:lnSpc>
                <a:spcPct val="50000"/>
              </a:lnSpc>
              <a:spcBef>
                <a:spcPts val="1200"/>
              </a:spcBef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데이터 수집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indent="0">
              <a:lnSpc>
                <a:spcPct val="50000"/>
              </a:lnSpc>
              <a:spcBef>
                <a:spcPts val="1200"/>
              </a:spcBef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이미지 </a:t>
            </a:r>
            <a:r>
              <a:rPr lang="ko-KR" altLang="en-US" sz="1500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전처리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indent="0">
              <a:lnSpc>
                <a:spcPct val="50000"/>
              </a:lnSpc>
              <a:spcBef>
                <a:spcPts val="1200"/>
              </a:spcBef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</a:t>
            </a: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4.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모델링 </a:t>
            </a:r>
            <a:r>
              <a:rPr lang="en-US" altLang="ko-KR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개인</a:t>
            </a:r>
            <a:r>
              <a:rPr lang="en-US" altLang="ko-KR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)</a:t>
            </a: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모델 각 평가지표</a:t>
            </a:r>
            <a:endParaRPr lang="en-US" altLang="ko-KR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      -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모델링 결과</a:t>
            </a:r>
            <a:endParaRPr lang="en-US" altLang="ko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   5. </a:t>
            </a:r>
            <a:r>
              <a:rPr lang="ko-KR" altLang="en-US" sz="15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시연</a:t>
            </a:r>
            <a:endParaRPr lang="en-US" altLang="ko" sz="15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571500" y="1799792"/>
            <a:ext cx="3530600" cy="1543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8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INDEX</a:t>
            </a:r>
            <a:endParaRPr sz="8800" b="1" dirty="0">
              <a:solidFill>
                <a:schemeClr val="bg1"/>
              </a:solidFill>
              <a:latin typeface="I AM A PLAYER" pitchFamily="2" charset="0"/>
              <a:ea typeface="Sinoreta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3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4162B-62ED-AC0A-784E-CF35873170EC}"/>
              </a:ext>
            </a:extLst>
          </p:cNvPr>
          <p:cNvSpPr txBox="1"/>
          <p:nvPr/>
        </p:nvSpPr>
        <p:spPr>
          <a:xfrm>
            <a:off x="3544570" y="2417861"/>
            <a:ext cx="2054860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코랩 연결 끊김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사태</a:t>
            </a:r>
          </a:p>
        </p:txBody>
      </p:sp>
    </p:spTree>
    <p:extLst>
      <p:ext uri="{BB962C8B-B14F-4D97-AF65-F5344CB8AC3E}">
        <p14:creationId xmlns:p14="http://schemas.microsoft.com/office/powerpoint/2010/main" val="383561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4162B-62ED-AC0A-784E-CF35873170EC}"/>
              </a:ext>
            </a:extLst>
          </p:cNvPr>
          <p:cNvSpPr txBox="1"/>
          <p:nvPr/>
        </p:nvSpPr>
        <p:spPr>
          <a:xfrm>
            <a:off x="3544570" y="2310140"/>
            <a:ext cx="2054860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램 문제 해결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94A6-4E97-9075-7F9F-915D6422C204}"/>
              </a:ext>
            </a:extLst>
          </p:cNvPr>
          <p:cNvSpPr txBox="1"/>
          <p:nvPr/>
        </p:nvSpPr>
        <p:spPr>
          <a:xfrm>
            <a:off x="3544570" y="2528560"/>
            <a:ext cx="2054860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Image Data Generator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98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77CB632D-64D7-CBF9-8F36-DE0A44C8CC17}"/>
              </a:ext>
            </a:extLst>
          </p:cNvPr>
          <p:cNvSpPr txBox="1">
            <a:spLocks/>
          </p:cNvSpPr>
          <p:nvPr/>
        </p:nvSpPr>
        <p:spPr>
          <a:xfrm>
            <a:off x="2319153" y="1835257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메모리 효율성</a:t>
            </a:r>
            <a:endParaRPr lang="en-US" altLang="ko-KR" sz="40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8E18-F37E-3488-4FD0-A8A8A8551C23}"/>
              </a:ext>
            </a:extLst>
          </p:cNvPr>
          <p:cNvSpPr txBox="1"/>
          <p:nvPr/>
        </p:nvSpPr>
        <p:spPr>
          <a:xfrm>
            <a:off x="3236026" y="2571750"/>
            <a:ext cx="26719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이미지를 실시간으로 처리하고 </a:t>
            </a:r>
            <a:endParaRPr lang="en-US" altLang="ko-KR" sz="1100" b="1" i="0" dirty="0">
              <a:solidFill>
                <a:schemeClr val="bg1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ko-KR" altLang="en-US" sz="110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학습 도중에 배치로 공급</a:t>
            </a:r>
            <a:endParaRPr lang="en-US" altLang="ko-KR" sz="1100" b="1" i="0" dirty="0">
              <a:solidFill>
                <a:schemeClr val="bg1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algn="ctr"/>
            <a:endParaRPr lang="en-US" altLang="ko-KR" sz="11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실제로 에포크 </a:t>
            </a:r>
            <a:r>
              <a:rPr lang="en-US" altLang="ko-KR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1000 </a:t>
            </a:r>
            <a:r>
              <a:rPr lang="ko-KR" altLang="en-US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설정 후 </a:t>
            </a:r>
            <a:r>
              <a:rPr lang="en-US" altLang="ko-KR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870</a:t>
            </a:r>
            <a:r>
              <a:rPr lang="ko-KR" altLang="en-US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까지 </a:t>
            </a:r>
            <a:endParaRPr lang="en-US" altLang="ko-KR" sz="11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무리 없이 코랩에서 학습 진행</a:t>
            </a:r>
            <a:endParaRPr lang="en-US" altLang="ko-KR" sz="11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(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코랩 자동 연결 끊김 현상이 원인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)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3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C814CE-7DF8-4EAF-5F79-6952CA4A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333"/>
            <a:ext cx="9144000" cy="15108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80D976-FCA5-B0F3-9BC4-7B25337F404A}"/>
              </a:ext>
            </a:extLst>
          </p:cNvPr>
          <p:cNvSpPr/>
          <p:nvPr/>
        </p:nvSpPr>
        <p:spPr>
          <a:xfrm>
            <a:off x="85060" y="2210243"/>
            <a:ext cx="8793126" cy="4638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E41BC-2E40-1421-CE86-688FD6C46E6D}"/>
              </a:ext>
            </a:extLst>
          </p:cNvPr>
          <p:cNvSpPr/>
          <p:nvPr/>
        </p:nvSpPr>
        <p:spPr>
          <a:xfrm>
            <a:off x="85060" y="2836075"/>
            <a:ext cx="8793126" cy="4638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9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51693F-25B7-FD57-3EE0-D2E78C5F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68" y="2025622"/>
            <a:ext cx="6102664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3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F706C1-CE5E-2136-8820-0F27F32D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6" y="1112467"/>
            <a:ext cx="7715647" cy="2044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2B099-5454-95CB-166F-61DECB46CAF8}"/>
              </a:ext>
            </a:extLst>
          </p:cNvPr>
          <p:cNvSpPr txBox="1"/>
          <p:nvPr/>
        </p:nvSpPr>
        <p:spPr>
          <a:xfrm>
            <a:off x="2636520" y="3228392"/>
            <a:ext cx="3882389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Image Data Generator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객체의 메서드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73F1F-3ECA-8579-A439-580BC0083E90}"/>
              </a:ext>
            </a:extLst>
          </p:cNvPr>
          <p:cNvSpPr txBox="1"/>
          <p:nvPr/>
        </p:nvSpPr>
        <p:spPr>
          <a:xfrm>
            <a:off x="2636520" y="3467152"/>
            <a:ext cx="3882389" cy="30777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flow()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D0B6CD-70D0-FECC-D2E1-5A4A502DD6F5}"/>
              </a:ext>
            </a:extLst>
          </p:cNvPr>
          <p:cNvSpPr/>
          <p:nvPr/>
        </p:nvSpPr>
        <p:spPr>
          <a:xfrm>
            <a:off x="3362960" y="2210243"/>
            <a:ext cx="1778000" cy="40595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355EE-80B0-C332-9767-6EF6083CF645}"/>
              </a:ext>
            </a:extLst>
          </p:cNvPr>
          <p:cNvSpPr/>
          <p:nvPr/>
        </p:nvSpPr>
        <p:spPr>
          <a:xfrm>
            <a:off x="2885440" y="2738837"/>
            <a:ext cx="1778000" cy="40595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77CB632D-64D7-CBF9-8F36-DE0A44C8CC17}"/>
              </a:ext>
            </a:extLst>
          </p:cNvPr>
          <p:cNvSpPr txBox="1">
            <a:spLocks/>
          </p:cNvSpPr>
          <p:nvPr/>
        </p:nvSpPr>
        <p:spPr>
          <a:xfrm>
            <a:off x="2245849" y="1830775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Flow() </a:t>
            </a:r>
            <a:r>
              <a:rPr lang="ko-KR" altLang="en-US" sz="40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메서드</a:t>
            </a:r>
            <a:endParaRPr lang="en-US" altLang="ko-KR" sz="40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8E18-F37E-3488-4FD0-A8A8A8551C23}"/>
              </a:ext>
            </a:extLst>
          </p:cNvPr>
          <p:cNvSpPr txBox="1"/>
          <p:nvPr/>
        </p:nvSpPr>
        <p:spPr>
          <a:xfrm>
            <a:off x="3236026" y="2571750"/>
            <a:ext cx="26719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실제로 이미지와 레이블 배열을 받아서 배치 사이즈만큼 데이터를 생성해주는 </a:t>
            </a:r>
            <a:r>
              <a:rPr lang="en-US" altLang="ko-KR" sz="105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iterator(</a:t>
            </a:r>
            <a:r>
              <a:rPr lang="ko-KR" altLang="en-US" sz="105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반복자</a:t>
            </a:r>
            <a:r>
              <a:rPr lang="en-US" altLang="ko-KR" sz="105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)</a:t>
            </a:r>
            <a:r>
              <a:rPr lang="ko-KR" altLang="en-US" sz="105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를 만듦</a:t>
            </a:r>
            <a:endParaRPr lang="en-US" altLang="ko-KR" sz="1050" b="1" i="0" dirty="0">
              <a:solidFill>
                <a:schemeClr val="bg1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3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5026EE-2EF1-8F09-B840-FF28897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43" y="0"/>
            <a:ext cx="6114314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9410C2-B935-E199-40FB-D8D32E8DA45F}"/>
              </a:ext>
            </a:extLst>
          </p:cNvPr>
          <p:cNvSpPr/>
          <p:nvPr/>
        </p:nvSpPr>
        <p:spPr>
          <a:xfrm>
            <a:off x="2448559" y="2523068"/>
            <a:ext cx="1992207" cy="2370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9BE8BE-680F-BFB5-4336-4DB02C909381}"/>
              </a:ext>
            </a:extLst>
          </p:cNvPr>
          <p:cNvSpPr/>
          <p:nvPr/>
        </p:nvSpPr>
        <p:spPr>
          <a:xfrm>
            <a:off x="2427394" y="3175002"/>
            <a:ext cx="1992207" cy="2370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0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B7204DA-BE5C-2382-4398-3D803553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396939"/>
            <a:ext cx="5512083" cy="23496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AF9169-91B2-5B75-90AA-9553DF22B410}"/>
              </a:ext>
            </a:extLst>
          </p:cNvPr>
          <p:cNvSpPr/>
          <p:nvPr/>
        </p:nvSpPr>
        <p:spPr>
          <a:xfrm>
            <a:off x="2403091" y="1447005"/>
            <a:ext cx="2456869" cy="28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0BD353-310E-C0FA-DC6B-63B1B68E488B}"/>
              </a:ext>
            </a:extLst>
          </p:cNvPr>
          <p:cNvSpPr/>
          <p:nvPr/>
        </p:nvSpPr>
        <p:spPr>
          <a:xfrm>
            <a:off x="3783106" y="2627068"/>
            <a:ext cx="1963270" cy="28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2966C-CF53-F1CF-649A-32DD62B2C556}"/>
              </a:ext>
            </a:extLst>
          </p:cNvPr>
          <p:cNvSpPr/>
          <p:nvPr/>
        </p:nvSpPr>
        <p:spPr>
          <a:xfrm>
            <a:off x="5381578" y="3117378"/>
            <a:ext cx="1586253" cy="28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9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D9B46-9EAC-CF7C-4438-ECC92DCA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11" y="949241"/>
            <a:ext cx="7340977" cy="32450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545A35-0D9B-315B-ADA4-F649AD2F9917}"/>
              </a:ext>
            </a:extLst>
          </p:cNvPr>
          <p:cNvSpPr/>
          <p:nvPr/>
        </p:nvSpPr>
        <p:spPr>
          <a:xfrm>
            <a:off x="5319687" y="3775947"/>
            <a:ext cx="2308734" cy="28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0BAAEC-5966-588F-A5EA-99384DE02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6" r="8684"/>
          <a:stretch/>
        </p:blipFill>
        <p:spPr>
          <a:xfrm>
            <a:off x="4571999" y="-69850"/>
            <a:ext cx="5012267" cy="54616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1F9898-9482-8D2B-DEFB-9AA56B8F69F1}"/>
              </a:ext>
            </a:extLst>
          </p:cNvPr>
          <p:cNvSpPr/>
          <p:nvPr/>
        </p:nvSpPr>
        <p:spPr>
          <a:xfrm>
            <a:off x="4308474" y="-781235"/>
            <a:ext cx="804333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4294967295"/>
          </p:nvPr>
        </p:nvSpPr>
        <p:spPr>
          <a:xfrm>
            <a:off x="343589" y="3037418"/>
            <a:ext cx="4057650" cy="803456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128800" indent="0" algn="ctr">
              <a:buClr>
                <a:srgbClr val="FFFFFF"/>
              </a:buClr>
              <a:buSzPts val="1600"/>
              <a:buNone/>
            </a:pPr>
            <a:r>
              <a:rPr lang="ko-KR" altLang="en-US" sz="15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  <a:cs typeface="Malgun Gothic"/>
                <a:sym typeface="Malgun Gothic"/>
              </a:rPr>
              <a:t>주제 및 주제 선정 이유</a:t>
            </a:r>
            <a:endParaRPr lang="en-US" altLang="ko" sz="1500" dirty="0">
              <a:solidFill>
                <a:schemeClr val="bg1"/>
              </a:solidFill>
              <a:latin typeface="Danjo-bold" pitchFamily="50" charset="0"/>
              <a:ea typeface="Danjo-bold" pitchFamily="50" charset="0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607114" y="1582740"/>
            <a:ext cx="3530600" cy="1543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TOPIC</a:t>
            </a:r>
            <a:endParaRPr sz="8800" b="1" dirty="0">
              <a:solidFill>
                <a:schemeClr val="bg1"/>
              </a:solidFill>
              <a:latin typeface="I AM A PLAYER" pitchFamily="2" charset="0"/>
              <a:ea typeface="Sinoreta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38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713865" y="701127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3C8198-0538-35E7-7870-4612363CC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32"/>
          <a:stretch/>
        </p:blipFill>
        <p:spPr>
          <a:xfrm rot="-180000">
            <a:off x="4042534" y="1927056"/>
            <a:ext cx="3985050" cy="991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4586C-8537-AA87-4168-16C40BBC6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46"/>
          <a:stretch/>
        </p:blipFill>
        <p:spPr>
          <a:xfrm>
            <a:off x="4053166" y="2985624"/>
            <a:ext cx="3985050" cy="48062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7C01C8-36C6-A23C-A675-EA6B6E7EB56D}"/>
              </a:ext>
            </a:extLst>
          </p:cNvPr>
          <p:cNvCxnSpPr>
            <a:cxnSpLocks/>
          </p:cNvCxnSpPr>
          <p:nvPr/>
        </p:nvCxnSpPr>
        <p:spPr>
          <a:xfrm flipV="1">
            <a:off x="7226899" y="2781463"/>
            <a:ext cx="114867" cy="1148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2CC822-7FB2-2C3D-F950-B4C2B68CA9B2}"/>
              </a:ext>
            </a:extLst>
          </p:cNvPr>
          <p:cNvCxnSpPr>
            <a:cxnSpLocks/>
          </p:cNvCxnSpPr>
          <p:nvPr/>
        </p:nvCxnSpPr>
        <p:spPr>
          <a:xfrm flipV="1">
            <a:off x="7261927" y="2932107"/>
            <a:ext cx="83669" cy="7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895738-CA18-2585-8BE9-AD7323536705}"/>
              </a:ext>
            </a:extLst>
          </p:cNvPr>
          <p:cNvCxnSpPr>
            <a:cxnSpLocks/>
          </p:cNvCxnSpPr>
          <p:nvPr/>
        </p:nvCxnSpPr>
        <p:spPr>
          <a:xfrm>
            <a:off x="7271848" y="3009447"/>
            <a:ext cx="181350" cy="385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68DA67-8D45-7F4A-5BBE-D26E2DCCACAB}"/>
              </a:ext>
            </a:extLst>
          </p:cNvPr>
          <p:cNvGrpSpPr/>
          <p:nvPr/>
        </p:nvGrpSpPr>
        <p:grpSpPr>
          <a:xfrm>
            <a:off x="4398804" y="3501576"/>
            <a:ext cx="4915317" cy="1879520"/>
            <a:chOff x="3860383" y="829869"/>
            <a:chExt cx="4915317" cy="18795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F73A6-D78A-9AC1-BBBC-C33F61A6EE5F}"/>
                </a:ext>
              </a:extLst>
            </p:cNvPr>
            <p:cNvSpPr txBox="1"/>
            <p:nvPr/>
          </p:nvSpPr>
          <p:spPr>
            <a:xfrm>
              <a:off x="3860383" y="829869"/>
              <a:ext cx="4023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모델 유형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지도학습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- CNN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예측 모델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59BF68-5A91-919F-5BB6-79CA11E21C25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타겟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패션 스타일별 시대 분류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94DB1B-C8FB-6FE1-410B-9F88BFE9B6AA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A20D80-58FC-CF55-BDEB-2953220A591B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5A9206D-3B54-B376-B328-0D47985D1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1" t="23219" r="43717" b="72593"/>
          <a:stretch/>
        </p:blipFill>
        <p:spPr>
          <a:xfrm>
            <a:off x="4110251" y="2259033"/>
            <a:ext cx="898525" cy="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7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>
            <a:off x="925031" y="3821040"/>
            <a:ext cx="8006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>
                <a:solidFill>
                  <a:schemeClr val="bg1"/>
                </a:solidFill>
                <a:latin typeface="Sinoreta PERSONAL USE" pitchFamily="50" charset="0"/>
                <a:ea typeface="Sinoreta PERSONAL USE" pitchFamily="50" charset="0"/>
              </a:rPr>
              <a:t>FASHION</a:t>
            </a:r>
            <a:r>
              <a:rPr lang="en-US" altLang="ko-KR" sz="3600" b="1" i="1" dirty="0">
                <a:solidFill>
                  <a:schemeClr val="bg1"/>
                </a:solidFill>
                <a:latin typeface="Sinoreta PERSONAL USE" pitchFamily="50" charset="0"/>
                <a:ea typeface="Sinoreta PERSONAL USE" pitchFamily="50" charset="0"/>
              </a:rPr>
              <a:t>  </a:t>
            </a:r>
            <a:r>
              <a:rPr lang="ko-KR" altLang="en-US" sz="2800" b="1" i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으로 시대를 예측하자</a:t>
            </a:r>
            <a:endParaRPr lang="ko-KR" altLang="en-US" sz="2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BA83-092D-8F20-A971-9EAAF3E3CC68}"/>
              </a:ext>
            </a:extLst>
          </p:cNvPr>
          <p:cNvSpPr txBox="1"/>
          <p:nvPr/>
        </p:nvSpPr>
        <p:spPr>
          <a:xfrm>
            <a:off x="1310464" y="962393"/>
            <a:ext cx="1270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DATA </a:t>
            </a:r>
          </a:p>
          <a:p>
            <a:pPr algn="ctr"/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TARGET</a:t>
            </a:r>
          </a:p>
          <a:p>
            <a:pPr algn="ctr"/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IMAGE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SIZE</a:t>
            </a:r>
          </a:p>
          <a:p>
            <a:pPr algn="ctr"/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9837C-EDF6-3565-0DC4-7BC0FB0CB0C6}"/>
              </a:ext>
            </a:extLst>
          </p:cNvPr>
          <p:cNvSpPr txBox="1"/>
          <p:nvPr/>
        </p:nvSpPr>
        <p:spPr>
          <a:xfrm>
            <a:off x="2459519" y="962393"/>
            <a:ext cx="557958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 AI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허브  </a:t>
            </a:r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[ </a:t>
            </a:r>
            <a:r>
              <a:rPr lang="ko-KR" altLang="en-US" sz="180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연도별 패션 선호도 파악 및 추천 데이터 </a:t>
            </a:r>
            <a:r>
              <a:rPr lang="en-US" altLang="ko-KR" sz="1800" b="1" i="0" dirty="0">
                <a:solidFill>
                  <a:schemeClr val="bg1"/>
                </a:solidFill>
                <a:effectLst/>
                <a:latin typeface="Danjo-bold" pitchFamily="50" charset="0"/>
                <a:ea typeface="Danjo-bold" pitchFamily="50" charset="0"/>
              </a:rPr>
              <a:t>]</a:t>
            </a:r>
            <a:endParaRPr lang="ko-KR" altLang="en-US" sz="1800" b="1" i="0" dirty="0">
              <a:solidFill>
                <a:schemeClr val="bg1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 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시대 </a:t>
            </a:r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⇒ 1950 ~ 2020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년 까지 </a:t>
            </a:r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8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개의 범주로 분류</a:t>
            </a:r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 400 * 300 </a:t>
            </a:r>
            <a:r>
              <a:rPr lang="en-US" altLang="ko-KR" sz="18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px</a:t>
            </a:r>
            <a:endParaRPr lang="en-US" altLang="ko-KR" sz="18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:  CNN (</a:t>
            </a:r>
            <a:r>
              <a:rPr lang="ko-KR" altLang="en-US" sz="18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합성곱</a:t>
            </a:r>
            <a:r>
              <a:rPr lang="ko-KR" altLang="en-US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신경망</a:t>
            </a:r>
            <a:r>
              <a:rPr lang="en-US" altLang="ko-KR" sz="18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293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838D5-E96A-D15F-B24A-DF76CCD9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39"/>
          <a:stretch/>
        </p:blipFill>
        <p:spPr>
          <a:xfrm>
            <a:off x="6404789" y="503340"/>
            <a:ext cx="2171698" cy="4327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1653362" y="577229"/>
            <a:ext cx="4572001" cy="417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각 연도별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로딩 및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Under Sampling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      (2000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장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* 8 =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총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16000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장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Project_sowon_2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target 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생성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 / test 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분리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One-Hot Encoding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3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Project_sowon_3 ~ 7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3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Predict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평가 및 예측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99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949437" y="93447"/>
            <a:ext cx="4572001" cy="110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각 연도별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로딩 및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Under Sampling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      (2000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장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* 8 =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총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16000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장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08B95-2B2E-6FBC-5B4E-1C70F7AB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06" y="1787156"/>
            <a:ext cx="3314870" cy="2781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18ED44-59E3-CCEE-5025-FF2FB310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460" r="2325"/>
          <a:stretch/>
        </p:blipFill>
        <p:spPr>
          <a:xfrm>
            <a:off x="4495801" y="946150"/>
            <a:ext cx="4387850" cy="25384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B905FF-4527-D2E1-4F6E-38926C912F7D}"/>
              </a:ext>
            </a:extLst>
          </p:cNvPr>
          <p:cNvSpPr/>
          <p:nvPr/>
        </p:nvSpPr>
        <p:spPr>
          <a:xfrm>
            <a:off x="2279650" y="2908300"/>
            <a:ext cx="355600" cy="153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C69F71-8089-D60D-01F2-C43C9428B317}"/>
              </a:ext>
            </a:extLst>
          </p:cNvPr>
          <p:cNvSpPr/>
          <p:nvPr/>
        </p:nvSpPr>
        <p:spPr>
          <a:xfrm>
            <a:off x="5814005" y="2169882"/>
            <a:ext cx="349250" cy="121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4BE83-278E-9ACB-16A1-5B447E42F309}"/>
              </a:ext>
            </a:extLst>
          </p:cNvPr>
          <p:cNvSpPr txBox="1"/>
          <p:nvPr/>
        </p:nvSpPr>
        <p:spPr>
          <a:xfrm>
            <a:off x="4996524" y="3577658"/>
            <a:ext cx="457200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지속적인 </a:t>
            </a:r>
            <a:r>
              <a:rPr lang="en-US" altLang="ko-KR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MemoryError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발생 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→ 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시대 예측 시 옷의 색상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패턴이 중요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→ 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다운 샘플링 진행 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949437" y="93447"/>
            <a:ext cx="4572001" cy="143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Project_sowon_2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target 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생성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 / test 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분리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One-Hot Encoding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D09C9-D13B-E34A-5BC5-466CB0E2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37" y="2116394"/>
            <a:ext cx="5051313" cy="2591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F6BEF6-209C-BDA4-80B4-D3578DE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498" y="404023"/>
            <a:ext cx="4816448" cy="30654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CFA49F-5587-E155-EF7D-66FC47B999B9}"/>
              </a:ext>
            </a:extLst>
          </p:cNvPr>
          <p:cNvSpPr txBox="1"/>
          <p:nvPr/>
        </p:nvSpPr>
        <p:spPr>
          <a:xfrm>
            <a:off x="6091920" y="3780052"/>
            <a:ext cx="309972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또 지속적인 </a:t>
            </a:r>
            <a:r>
              <a:rPr lang="en-US" altLang="ko-KR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MemoryError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발생 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→ 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 / test data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저장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949437" y="93447"/>
            <a:ext cx="4572001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Project_sowon_3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7E8BC-0704-6401-6403-FA6065A9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59" y="601752"/>
            <a:ext cx="5236373" cy="408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4C977-4E06-6683-19AE-247F9EBD576A}"/>
              </a:ext>
            </a:extLst>
          </p:cNvPr>
          <p:cNvSpPr txBox="1"/>
          <p:nvPr/>
        </p:nvSpPr>
        <p:spPr>
          <a:xfrm>
            <a:off x="892287" y="2055597"/>
            <a:ext cx="2628622" cy="134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초기 확인을 위해 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기본 코드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+ callback 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지정 후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모델링 진행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24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4C977-4E06-6683-19AE-247F9EBD576A}"/>
              </a:ext>
            </a:extLst>
          </p:cNvPr>
          <p:cNvSpPr txBox="1"/>
          <p:nvPr/>
        </p:nvSpPr>
        <p:spPr>
          <a:xfrm>
            <a:off x="1279505" y="338292"/>
            <a:ext cx="1923958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Callback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지정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175503-DB9F-E09F-200E-123BAC04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06" y="919252"/>
            <a:ext cx="6477594" cy="38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949437" y="490737"/>
            <a:ext cx="4572001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LOSS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ACCURACY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확인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DB063E0-F050-19A9-3114-4AC6188A5542}"/>
              </a:ext>
            </a:extLst>
          </p:cNvPr>
          <p:cNvGraphicFramePr>
            <a:graphicFrameLocks/>
          </p:cNvGraphicFramePr>
          <p:nvPr/>
        </p:nvGraphicFramePr>
        <p:xfrm>
          <a:off x="701675" y="1204546"/>
          <a:ext cx="40544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929FEC85-282B-F028-E349-7F4356C93C30}"/>
              </a:ext>
            </a:extLst>
          </p:cNvPr>
          <p:cNvGraphicFramePr>
            <a:graphicFrameLocks/>
          </p:cNvGraphicFramePr>
          <p:nvPr/>
        </p:nvGraphicFramePr>
        <p:xfrm>
          <a:off x="5000625" y="1204546"/>
          <a:ext cx="40544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721FBD-07D6-B9D7-022A-EBA269677787}"/>
              </a:ext>
            </a:extLst>
          </p:cNvPr>
          <p:cNvGrpSpPr/>
          <p:nvPr/>
        </p:nvGrpSpPr>
        <p:grpSpPr>
          <a:xfrm>
            <a:off x="1092700" y="4079165"/>
            <a:ext cx="7367739" cy="886466"/>
            <a:chOff x="1092700" y="4079165"/>
            <a:chExt cx="7367739" cy="886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B3E45-E11F-17BD-A8A2-C417AD39CBF5}"/>
                </a:ext>
              </a:extLst>
            </p:cNvPr>
            <p:cNvSpPr txBox="1"/>
            <p:nvPr/>
          </p:nvSpPr>
          <p:spPr>
            <a:xfrm>
              <a:off x="4285127" y="4146627"/>
              <a:ext cx="4175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⇒  </a:t>
              </a:r>
              <a:r>
                <a:rPr lang="ko-KR" altLang="en-US" sz="3200" b="1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과 대 적 합</a:t>
              </a:r>
              <a:endParaRPr lang="en-US" altLang="ko-KR" sz="32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62F5FF-5552-E510-4395-62FF8DDA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5464" y="4211432"/>
              <a:ext cx="2686188" cy="3556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86B4C0-8543-7A72-42E0-652981E19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161" r="6209" b="8863"/>
            <a:stretch/>
          </p:blipFill>
          <p:spPr>
            <a:xfrm>
              <a:off x="2045465" y="4613678"/>
              <a:ext cx="2686188" cy="3519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9A5210-0F40-586E-8B5B-B9F5BC143488}"/>
                </a:ext>
              </a:extLst>
            </p:cNvPr>
            <p:cNvSpPr txBox="1"/>
            <p:nvPr/>
          </p:nvSpPr>
          <p:spPr>
            <a:xfrm>
              <a:off x="1134757" y="4079165"/>
              <a:ext cx="923332" cy="86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Train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Test</a:t>
              </a:r>
              <a:endPara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D9A7E9-6756-B8E1-3BE4-5FC2082417C5}"/>
                </a:ext>
              </a:extLst>
            </p:cNvPr>
            <p:cNvSpPr/>
            <p:nvPr/>
          </p:nvSpPr>
          <p:spPr>
            <a:xfrm>
              <a:off x="1092700" y="4179394"/>
              <a:ext cx="3663450" cy="783302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5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07E02-EAEA-AA77-AF9F-B8353A604388}"/>
              </a:ext>
            </a:extLst>
          </p:cNvPr>
          <p:cNvSpPr txBox="1"/>
          <p:nvPr/>
        </p:nvSpPr>
        <p:spPr>
          <a:xfrm>
            <a:off x="949437" y="93447"/>
            <a:ext cx="4572001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Project_sowon_4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과대적합 해결을 위한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E38FBA-20AB-A55D-9370-303614225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9" t="6915" b="2839"/>
          <a:stretch/>
        </p:blipFill>
        <p:spPr>
          <a:xfrm>
            <a:off x="4241800" y="792085"/>
            <a:ext cx="4787900" cy="4071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4F6AF-5E07-1B21-358A-87F48A7F1A26}"/>
              </a:ext>
            </a:extLst>
          </p:cNvPr>
          <p:cNvSpPr txBox="1"/>
          <p:nvPr/>
        </p:nvSpPr>
        <p:spPr>
          <a:xfrm>
            <a:off x="892287" y="2224860"/>
            <a:ext cx="2628622" cy="37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은닉층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추가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82C3E1-5E0F-E827-3EC6-FADF56D41D32}"/>
              </a:ext>
            </a:extLst>
          </p:cNvPr>
          <p:cNvGrpSpPr/>
          <p:nvPr/>
        </p:nvGrpSpPr>
        <p:grpSpPr>
          <a:xfrm>
            <a:off x="-79376" y="-29366"/>
            <a:ext cx="9302750" cy="5191345"/>
            <a:chOff x="-79376" y="-29366"/>
            <a:chExt cx="9302750" cy="51913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151D47-C09E-C1E8-406C-DDC586560D7A}"/>
                </a:ext>
              </a:extLst>
            </p:cNvPr>
            <p:cNvGrpSpPr/>
            <p:nvPr/>
          </p:nvGrpSpPr>
          <p:grpSpPr>
            <a:xfrm>
              <a:off x="-79376" y="-29366"/>
              <a:ext cx="9302750" cy="5191345"/>
              <a:chOff x="-79376" y="-29366"/>
              <a:chExt cx="9302750" cy="519134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2C7623-B7AD-E6EA-1D7C-3B7B90D7C0F5}"/>
                  </a:ext>
                </a:extLst>
              </p:cNvPr>
              <p:cNvSpPr/>
              <p:nvPr/>
            </p:nvSpPr>
            <p:spPr>
              <a:xfrm>
                <a:off x="-79376" y="-29366"/>
                <a:ext cx="9302750" cy="519134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2DD5CDD-CA32-EA3C-8B7E-6A3C6BC6A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746" r="13495"/>
              <a:stretch/>
            </p:blipFill>
            <p:spPr>
              <a:xfrm rot="20694050">
                <a:off x="424405" y="1918033"/>
                <a:ext cx="8295189" cy="1307434"/>
              </a:xfrm>
              <a:prstGeom prst="rect">
                <a:avLst/>
              </a:prstGeom>
              <a:ln w="57150">
                <a:solidFill>
                  <a:srgbClr val="FF0000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7AA162-E0D6-B5E4-6708-9EDC833313E7}"/>
                </a:ext>
              </a:extLst>
            </p:cNvPr>
            <p:cNvSpPr/>
            <p:nvPr/>
          </p:nvSpPr>
          <p:spPr>
            <a:xfrm rot="20739274">
              <a:off x="3258671" y="2658035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22721C-2E4D-46EF-3887-A2251F968AEB}"/>
                </a:ext>
              </a:extLst>
            </p:cNvPr>
            <p:cNvSpPr/>
            <p:nvPr/>
          </p:nvSpPr>
          <p:spPr>
            <a:xfrm rot="20739274">
              <a:off x="7810132" y="1424981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9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07E02-EAEA-AA77-AF9F-B8353A604388}"/>
              </a:ext>
            </a:extLst>
          </p:cNvPr>
          <p:cNvSpPr txBox="1"/>
          <p:nvPr/>
        </p:nvSpPr>
        <p:spPr>
          <a:xfrm>
            <a:off x="949437" y="93447"/>
            <a:ext cx="4572001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Project_sowon_5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과대적합 해결을 위한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4F6AF-5E07-1B21-358A-87F48A7F1A26}"/>
              </a:ext>
            </a:extLst>
          </p:cNvPr>
          <p:cNvSpPr txBox="1"/>
          <p:nvPr/>
        </p:nvSpPr>
        <p:spPr>
          <a:xfrm>
            <a:off x="892287" y="2224860"/>
            <a:ext cx="1914413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ResNet50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활용 시도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F6633D-6333-D93B-B849-301F8BB6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77" y="1283151"/>
            <a:ext cx="6274370" cy="330039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49DD2C3-6727-24EB-5528-091B38B28BB4}"/>
              </a:ext>
            </a:extLst>
          </p:cNvPr>
          <p:cNvGrpSpPr/>
          <p:nvPr/>
        </p:nvGrpSpPr>
        <p:grpSpPr>
          <a:xfrm>
            <a:off x="-79376" y="-47845"/>
            <a:ext cx="9302750" cy="5191345"/>
            <a:chOff x="-79376" y="-47845"/>
            <a:chExt cx="9302750" cy="51913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D01732-D81F-A61B-F2B6-6D9287EEA16A}"/>
                </a:ext>
              </a:extLst>
            </p:cNvPr>
            <p:cNvGrpSpPr/>
            <p:nvPr/>
          </p:nvGrpSpPr>
          <p:grpSpPr>
            <a:xfrm>
              <a:off x="-79376" y="-47845"/>
              <a:ext cx="9302750" cy="5191345"/>
              <a:chOff x="-79376" y="-47845"/>
              <a:chExt cx="9302750" cy="519134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2C7623-B7AD-E6EA-1D7C-3B7B90D7C0F5}"/>
                  </a:ext>
                </a:extLst>
              </p:cNvPr>
              <p:cNvSpPr/>
              <p:nvPr/>
            </p:nvSpPr>
            <p:spPr>
              <a:xfrm>
                <a:off x="-79376" y="-47845"/>
                <a:ext cx="9302750" cy="519134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28FDCD1-8CAD-28A2-06A3-048C2F8A5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9797" b="9185"/>
              <a:stretch/>
            </p:blipFill>
            <p:spPr>
              <a:xfrm rot="476323">
                <a:off x="318909" y="1764982"/>
                <a:ext cx="8506180" cy="69378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300EA5-C268-2DBA-6D3A-282602E8CD5E}"/>
                </a:ext>
              </a:extLst>
            </p:cNvPr>
            <p:cNvSpPr/>
            <p:nvPr/>
          </p:nvSpPr>
          <p:spPr>
            <a:xfrm rot="568782">
              <a:off x="6553986" y="2334762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02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DD21A4-756C-5485-29ED-65218B00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0766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734A47-D097-2AE1-45E2-A30C08B86108}"/>
              </a:ext>
            </a:extLst>
          </p:cNvPr>
          <p:cNvSpPr/>
          <p:nvPr/>
        </p:nvSpPr>
        <p:spPr>
          <a:xfrm>
            <a:off x="3140074" y="-713501"/>
            <a:ext cx="804333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46C37AA5-7930-241E-70F8-696B9A5ED1D7}"/>
              </a:ext>
            </a:extLst>
          </p:cNvPr>
          <p:cNvSpPr txBox="1">
            <a:spLocks/>
          </p:cNvSpPr>
          <p:nvPr/>
        </p:nvSpPr>
        <p:spPr>
          <a:xfrm>
            <a:off x="3944407" y="1301171"/>
            <a:ext cx="4921620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Fashion</a:t>
            </a:r>
            <a:r>
              <a:rPr lang="en-US" sz="36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Evaluation service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…FOR women</a:t>
            </a:r>
            <a:endParaRPr lang="en-US" sz="3600" b="1" dirty="0">
              <a:solidFill>
                <a:schemeClr val="bg1"/>
              </a:solidFill>
              <a:latin typeface="I AM A PLAYER" pitchFamily="2" charset="0"/>
              <a:ea typeface="Sinoreta PERSONAL USE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906F-35BB-7CE6-7531-C87F222F484F}"/>
              </a:ext>
            </a:extLst>
          </p:cNvPr>
          <p:cNvSpPr txBox="1"/>
          <p:nvPr/>
        </p:nvSpPr>
        <p:spPr>
          <a:xfrm>
            <a:off x="4214608" y="3046130"/>
            <a:ext cx="438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여성용 패션 진단 서비스</a:t>
            </a:r>
          </a:p>
        </p:txBody>
      </p:sp>
    </p:spTree>
    <p:extLst>
      <p:ext uri="{BB962C8B-B14F-4D97-AF65-F5344CB8AC3E}">
        <p14:creationId xmlns:p14="http://schemas.microsoft.com/office/powerpoint/2010/main" val="84280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07E02-EAEA-AA77-AF9F-B8353A604388}"/>
              </a:ext>
            </a:extLst>
          </p:cNvPr>
          <p:cNvSpPr txBox="1"/>
          <p:nvPr/>
        </p:nvSpPr>
        <p:spPr>
          <a:xfrm>
            <a:off x="949437" y="93447"/>
            <a:ext cx="4572001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Project_sowon_6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과대적합 해결을 위한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4F6AF-5E07-1B21-358A-87F48A7F1A26}"/>
              </a:ext>
            </a:extLst>
          </p:cNvPr>
          <p:cNvSpPr txBox="1"/>
          <p:nvPr/>
        </p:nvSpPr>
        <p:spPr>
          <a:xfrm>
            <a:off x="892287" y="2224860"/>
            <a:ext cx="2169520" cy="134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규제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L2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초기화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He_Normal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배치정규화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2F145-A002-4094-FFE5-51633904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41" y="953585"/>
            <a:ext cx="5379299" cy="402920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046716-62D4-5B3B-8EA2-32B9F7EFED85}"/>
              </a:ext>
            </a:extLst>
          </p:cNvPr>
          <p:cNvGrpSpPr/>
          <p:nvPr/>
        </p:nvGrpSpPr>
        <p:grpSpPr>
          <a:xfrm>
            <a:off x="-79376" y="-47845"/>
            <a:ext cx="9302750" cy="5191345"/>
            <a:chOff x="-79376" y="-47845"/>
            <a:chExt cx="9302750" cy="51913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AAFF2F6-5AA4-E7FE-43B3-2EEE80DCEEFC}"/>
                </a:ext>
              </a:extLst>
            </p:cNvPr>
            <p:cNvGrpSpPr/>
            <p:nvPr/>
          </p:nvGrpSpPr>
          <p:grpSpPr>
            <a:xfrm>
              <a:off x="-79376" y="-47845"/>
              <a:ext cx="9302750" cy="5191345"/>
              <a:chOff x="-79376" y="-47845"/>
              <a:chExt cx="9302750" cy="519134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2C7623-B7AD-E6EA-1D7C-3B7B90D7C0F5}"/>
                  </a:ext>
                </a:extLst>
              </p:cNvPr>
              <p:cNvSpPr/>
              <p:nvPr/>
            </p:nvSpPr>
            <p:spPr>
              <a:xfrm>
                <a:off x="-79376" y="-47845"/>
                <a:ext cx="9302750" cy="519134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B4C52E-B0FF-3003-8408-6AE5D3DB8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971429">
                <a:off x="220734" y="2037350"/>
                <a:ext cx="8702530" cy="84625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8F2FE4-50FF-2A21-4CB0-47A6BAB2B0D5}"/>
                </a:ext>
              </a:extLst>
            </p:cNvPr>
            <p:cNvSpPr/>
            <p:nvPr/>
          </p:nvSpPr>
          <p:spPr>
            <a:xfrm rot="21031077">
              <a:off x="7825301" y="1586617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17FB342-8415-4FAC-47F0-A0AA8470DCB6}"/>
                </a:ext>
              </a:extLst>
            </p:cNvPr>
            <p:cNvSpPr/>
            <p:nvPr/>
          </p:nvSpPr>
          <p:spPr>
            <a:xfrm rot="21031077">
              <a:off x="3168212" y="2439688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2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07E02-EAEA-AA77-AF9F-B8353A604388}"/>
              </a:ext>
            </a:extLst>
          </p:cNvPr>
          <p:cNvSpPr txBox="1"/>
          <p:nvPr/>
        </p:nvSpPr>
        <p:spPr>
          <a:xfrm>
            <a:off x="949437" y="93447"/>
            <a:ext cx="4572001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Project_sowon_7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과대적합 해결을 위한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4F6AF-5E07-1B21-358A-87F48A7F1A26}"/>
              </a:ext>
            </a:extLst>
          </p:cNvPr>
          <p:cNvSpPr txBox="1"/>
          <p:nvPr/>
        </p:nvSpPr>
        <p:spPr>
          <a:xfrm>
            <a:off x="1285987" y="1869998"/>
            <a:ext cx="2169520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가장 처음 모델로 돌아와서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은닉층</a:t>
            </a: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추가 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및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dropout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E41F5-498B-D597-56C7-0B6D8E1D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44" y="486798"/>
            <a:ext cx="4833394" cy="44296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A4E4F-434A-1C24-91A3-BE0EC4EDC31D}"/>
              </a:ext>
            </a:extLst>
          </p:cNvPr>
          <p:cNvGrpSpPr/>
          <p:nvPr/>
        </p:nvGrpSpPr>
        <p:grpSpPr>
          <a:xfrm>
            <a:off x="-79376" y="-9090"/>
            <a:ext cx="9302750" cy="5191345"/>
            <a:chOff x="-79376" y="-9090"/>
            <a:chExt cx="9302750" cy="51913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873481-709D-6E51-0641-16525AC88F98}"/>
                </a:ext>
              </a:extLst>
            </p:cNvPr>
            <p:cNvGrpSpPr/>
            <p:nvPr/>
          </p:nvGrpSpPr>
          <p:grpSpPr>
            <a:xfrm>
              <a:off x="-79376" y="-9090"/>
              <a:ext cx="9302750" cy="5191345"/>
              <a:chOff x="-79376" y="-9090"/>
              <a:chExt cx="9302750" cy="519134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2C7623-B7AD-E6EA-1D7C-3B7B90D7C0F5}"/>
                  </a:ext>
                </a:extLst>
              </p:cNvPr>
              <p:cNvSpPr/>
              <p:nvPr/>
            </p:nvSpPr>
            <p:spPr>
              <a:xfrm>
                <a:off x="-79376" y="-9090"/>
                <a:ext cx="9302750" cy="519134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1A3E3DA-3032-3041-A792-AA3E02EDB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35446">
                <a:off x="374257" y="2258652"/>
                <a:ext cx="8201194" cy="88596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DF03F9-F387-79C5-15E7-DEFAA1AC9A90}"/>
                </a:ext>
              </a:extLst>
            </p:cNvPr>
            <p:cNvSpPr/>
            <p:nvPr/>
          </p:nvSpPr>
          <p:spPr>
            <a:xfrm rot="1370794">
              <a:off x="3158917" y="2145418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E98E81-4119-B2DB-4E52-6061F1DFF6D5}"/>
                </a:ext>
              </a:extLst>
            </p:cNvPr>
            <p:cNvSpPr/>
            <p:nvPr/>
          </p:nvSpPr>
          <p:spPr>
            <a:xfrm rot="1370794">
              <a:off x="7396996" y="3739665"/>
              <a:ext cx="833717" cy="37061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27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16F1E1-3EF5-D841-E7B1-D8D0E441D77F}"/>
              </a:ext>
            </a:extLst>
          </p:cNvPr>
          <p:cNvSpPr txBox="1"/>
          <p:nvPr/>
        </p:nvSpPr>
        <p:spPr>
          <a:xfrm rot="16200000">
            <a:off x="-2159029" y="2137290"/>
            <a:ext cx="52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FASHION </a:t>
            </a:r>
            <a:r>
              <a:rPr lang="en-US" altLang="ko-KR" sz="40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- </a:t>
            </a:r>
            <a:r>
              <a:rPr lang="en-US" altLang="ko-KR" sz="5400" i="1" dirty="0">
                <a:solidFill>
                  <a:schemeClr val="tx2">
                    <a:lumMod val="90000"/>
                  </a:schemeClr>
                </a:solidFill>
                <a:latin typeface="Sinoreta PERSONAL USE" pitchFamily="50" charset="0"/>
                <a:ea typeface="Sinoreta PERSONAL USE" pitchFamily="50" charset="0"/>
              </a:rPr>
              <a:t>YEAR</a:t>
            </a:r>
            <a:endParaRPr lang="ko-KR" altLang="en-US" sz="5400" i="1" dirty="0">
              <a:solidFill>
                <a:schemeClr val="tx2">
                  <a:lumMod val="90000"/>
                </a:schemeClr>
              </a:solidFill>
              <a:latin typeface="Sinoreta PERSONAL USE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F3A8-2AB7-498B-4A84-9D6C0B70BBDB}"/>
              </a:ext>
            </a:extLst>
          </p:cNvPr>
          <p:cNvSpPr txBox="1"/>
          <p:nvPr/>
        </p:nvSpPr>
        <p:spPr>
          <a:xfrm>
            <a:off x="949437" y="93447"/>
            <a:ext cx="4572001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최종 모델 </a:t>
            </a: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- CNN</a:t>
            </a:r>
            <a:endParaRPr lang="en-US" altLang="ko-KR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7E8BC-0704-6401-6403-FA6065A9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012" y="630276"/>
            <a:ext cx="5236373" cy="4084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5D43D-7951-F20D-75AA-D258AC92C010}"/>
              </a:ext>
            </a:extLst>
          </p:cNvPr>
          <p:cNvSpPr txBox="1"/>
          <p:nvPr/>
        </p:nvSpPr>
        <p:spPr>
          <a:xfrm>
            <a:off x="6565584" y="4772886"/>
            <a:ext cx="2628622" cy="37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가장 초기 모델로 선정 </a:t>
            </a:r>
            <a:r>
              <a:rPr lang="en-US" altLang="ko-KR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12497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5E938-E893-CA68-3B02-E2D8E4C8870B}"/>
              </a:ext>
            </a:extLst>
          </p:cNvPr>
          <p:cNvGrpSpPr/>
          <p:nvPr/>
        </p:nvGrpSpPr>
        <p:grpSpPr>
          <a:xfrm>
            <a:off x="4398804" y="3501576"/>
            <a:ext cx="4915317" cy="1879520"/>
            <a:chOff x="3860383" y="829869"/>
            <a:chExt cx="4915317" cy="18795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B2F06-7011-945B-39C0-8A63CFF31051}"/>
                </a:ext>
              </a:extLst>
            </p:cNvPr>
            <p:cNvSpPr txBox="1"/>
            <p:nvPr/>
          </p:nvSpPr>
          <p:spPr>
            <a:xfrm>
              <a:off x="3860383" y="829869"/>
              <a:ext cx="4023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모델 유형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지도학습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- CNN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예측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A170C-AEB2-C6B1-8921-B2CE6854F08B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타겟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패션 스타일별 월 수입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 </a:t>
              </a:r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D26C4E-54DF-25F7-0745-2C20700D0F4E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CA494-81F1-1C22-50CD-A40BCED08B37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2ABE85-CA8A-EB61-C4BF-7276AED6BC03}"/>
              </a:ext>
            </a:extLst>
          </p:cNvPr>
          <p:cNvGrpSpPr/>
          <p:nvPr/>
        </p:nvGrpSpPr>
        <p:grpSpPr>
          <a:xfrm>
            <a:off x="4398805" y="2041843"/>
            <a:ext cx="3435390" cy="1683729"/>
            <a:chOff x="4228684" y="1017447"/>
            <a:chExt cx="3435390" cy="16837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817381-A765-23B1-CAF1-ED1CF5022647}"/>
                </a:ext>
              </a:extLst>
            </p:cNvPr>
            <p:cNvGrpSpPr/>
            <p:nvPr/>
          </p:nvGrpSpPr>
          <p:grpSpPr>
            <a:xfrm>
              <a:off x="4228684" y="1017447"/>
              <a:ext cx="3435390" cy="1683729"/>
              <a:chOff x="5611615" y="2009537"/>
              <a:chExt cx="3435390" cy="168372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A36C5D4-AF07-326A-5046-0EBEABB8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3619" t="11150" r="7959" b="67624"/>
              <a:stretch/>
            </p:blipFill>
            <p:spPr>
              <a:xfrm>
                <a:off x="7598443" y="2009537"/>
                <a:ext cx="1448562" cy="1091794"/>
              </a:xfrm>
              <a:prstGeom prst="rect">
                <a:avLst/>
              </a:prstGeom>
            </p:spPr>
          </p:pic>
          <p:sp>
            <p:nvSpPr>
              <p:cNvPr id="5" name="Google Shape;64;p14">
                <a:extLst>
                  <a:ext uri="{FF2B5EF4-FFF2-40B4-BE49-F238E27FC236}">
                    <a16:creationId xmlns:a16="http://schemas.microsoft.com/office/drawing/2014/main" id="{6A3F0C13-5A90-A883-4DB3-6D279E2F1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1615" y="2149350"/>
                <a:ext cx="3397290" cy="154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altLang="en-US" sz="6000" b="1" dirty="0" err="1">
                    <a:solidFill>
                      <a:srgbClr val="011321"/>
                    </a:solidFill>
                    <a:latin typeface="Danjo-bold" pitchFamily="50" charset="0"/>
                    <a:ea typeface="Danjo-bold" pitchFamily="50" charset="0"/>
                  </a:rPr>
                  <a:t>나서영</a:t>
                </a:r>
                <a:endParaRPr lang="en-US" sz="6000" b="1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2BBD7BA-7391-2700-18A4-570CB3126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181" t="23219" r="43717" b="72593"/>
            <a:stretch/>
          </p:blipFill>
          <p:spPr>
            <a:xfrm>
              <a:off x="5487164" y="1204141"/>
              <a:ext cx="898525" cy="28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18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03812" y="170409"/>
            <a:ext cx="386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가장 기본적인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4C915-BAE7-A0C0-8BBD-9BEDA3BD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2" y="634559"/>
            <a:ext cx="6912138" cy="4270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6EC55-7C0C-FC4B-D562-F4D832A12249}"/>
              </a:ext>
            </a:extLst>
          </p:cNvPr>
          <p:cNvSpPr txBox="1"/>
          <p:nvPr/>
        </p:nvSpPr>
        <p:spPr>
          <a:xfrm>
            <a:off x="5384120" y="506478"/>
            <a:ext cx="3860623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0.33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0.29 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939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28634" y="195577"/>
            <a:ext cx="4243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2. </a:t>
            </a:r>
            <a:r>
              <a:rPr lang="ko-KR" altLang="en-US" sz="16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욕심을 가득 담은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6EC55-7C0C-FC4B-D562-F4D832A12249}"/>
              </a:ext>
            </a:extLst>
          </p:cNvPr>
          <p:cNvSpPr txBox="1"/>
          <p:nvPr/>
        </p:nvSpPr>
        <p:spPr>
          <a:xfrm>
            <a:off x="5384120" y="506478"/>
            <a:ext cx="3860623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0.29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0.27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FD977E-DB0D-3474-D958-F4A06E37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3" y="738963"/>
            <a:ext cx="4609269" cy="4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3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3. </a:t>
            </a:r>
            <a:r>
              <a:rPr lang="en-US" altLang="ko-KR" sz="16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16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번은 너무 과해요</a:t>
            </a:r>
            <a:r>
              <a:rPr lang="en-US" altLang="ko-KR" sz="16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. 2</a:t>
            </a:r>
            <a:r>
              <a:rPr lang="ko-KR" altLang="en-US" sz="16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번으로 합시다</a:t>
            </a:r>
            <a:r>
              <a:rPr lang="en-US" altLang="ko-KR" sz="16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.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6EC55-7C0C-FC4B-D562-F4D832A12249}"/>
              </a:ext>
            </a:extLst>
          </p:cNvPr>
          <p:cNvSpPr txBox="1"/>
          <p:nvPr/>
        </p:nvSpPr>
        <p:spPr>
          <a:xfrm>
            <a:off x="5384120" y="506478"/>
            <a:ext cx="3860623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0.31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0.29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573C3-D90B-E0AF-FB98-8BC5ECE4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729739"/>
            <a:ext cx="5107067" cy="40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2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4. </a:t>
            </a:r>
            <a:r>
              <a:rPr lang="ko-KR" altLang="en-US" sz="1600" dirty="0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배치 정규화</a:t>
            </a:r>
            <a:r>
              <a:rPr lang="en-US" altLang="ko-KR" sz="1600" dirty="0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/</a:t>
            </a:r>
            <a:r>
              <a:rPr lang="ko-KR" altLang="en-US" sz="1600" dirty="0" err="1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드롭아웃</a:t>
            </a:r>
            <a:r>
              <a:rPr lang="ko-KR" altLang="en-US" sz="1600" dirty="0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 그게 </a:t>
            </a:r>
            <a:r>
              <a:rPr lang="ko-KR" altLang="en-US" sz="1600" dirty="0" err="1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뭔데</a:t>
            </a:r>
            <a:r>
              <a:rPr lang="en-US" altLang="ko-KR" sz="1600" dirty="0">
                <a:solidFill>
                  <a:srgbClr val="00B050"/>
                </a:solidFill>
                <a:latin typeface="Danjo-bold" pitchFamily="50" charset="0"/>
                <a:ea typeface="Danjo-bold" pitchFamily="50" charset="0"/>
              </a:rPr>
              <a:t>..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6EC55-7C0C-FC4B-D562-F4D832A12249}"/>
              </a:ext>
            </a:extLst>
          </p:cNvPr>
          <p:cNvSpPr txBox="1"/>
          <p:nvPr/>
        </p:nvSpPr>
        <p:spPr>
          <a:xfrm>
            <a:off x="5384120" y="506478"/>
            <a:ext cx="3860623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드롭아웃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삭제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0.33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0.27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A1BE6-2650-F5BF-0036-8D9BFA97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3" y="813395"/>
            <a:ext cx="5424144" cy="364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5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5. </a:t>
            </a:r>
            <a:r>
              <a:rPr lang="ko-KR" altLang="en-US" sz="1600" dirty="0">
                <a:solidFill>
                  <a:srgbClr val="92D050"/>
                </a:solidFill>
                <a:latin typeface="Danjo-bold" pitchFamily="50" charset="0"/>
                <a:ea typeface="Danjo-bold" pitchFamily="50" charset="0"/>
              </a:rPr>
              <a:t>컬럼에 규제를 추가한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3DD6F7-5E99-FDC6-D908-CE803C74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5" y="839095"/>
            <a:ext cx="5030176" cy="2822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6EC55-7C0C-FC4B-D562-F4D832A12249}"/>
              </a:ext>
            </a:extLst>
          </p:cNvPr>
          <p:cNvSpPr txBox="1"/>
          <p:nvPr/>
        </p:nvSpPr>
        <p:spPr>
          <a:xfrm>
            <a:off x="5283377" y="168721"/>
            <a:ext cx="3860623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드롭아웃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삭제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L1, L2, L1L2  </a:t>
            </a: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규제 추가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0.28 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0.27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22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6.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튜닝의 끝은 순정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단순한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3470D4-92F6-5D26-7A5D-DEE4475C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3" y="944264"/>
            <a:ext cx="5260791" cy="259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036FE-A91E-D3A6-C954-1194806EC7BC}"/>
              </a:ext>
            </a:extLst>
          </p:cNvPr>
          <p:cNvSpPr txBox="1"/>
          <p:nvPr/>
        </p:nvSpPr>
        <p:spPr>
          <a:xfrm>
            <a:off x="5384120" y="506478"/>
            <a:ext cx="3860623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드롭아웃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삭제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0.36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0.33</a:t>
            </a: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9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B1B73A-8D6C-17F6-9952-49CFF8F7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79" y="0"/>
            <a:ext cx="6858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1F9898-9482-8D2B-DEFB-9AA56B8F69F1}"/>
              </a:ext>
            </a:extLst>
          </p:cNvPr>
          <p:cNvSpPr/>
          <p:nvPr/>
        </p:nvSpPr>
        <p:spPr>
          <a:xfrm>
            <a:off x="2755419" y="-364995"/>
            <a:ext cx="1652952" cy="4388035"/>
          </a:xfrm>
          <a:prstGeom prst="rect">
            <a:avLst/>
          </a:prstGeom>
          <a:solidFill>
            <a:srgbClr val="0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4294967295"/>
          </p:nvPr>
        </p:nvSpPr>
        <p:spPr>
          <a:xfrm>
            <a:off x="220880" y="1829023"/>
            <a:ext cx="4505693" cy="1543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process</a:t>
            </a:r>
            <a:endParaRPr sz="6600" b="1" dirty="0">
              <a:solidFill>
                <a:schemeClr val="bg1"/>
              </a:solidFill>
              <a:latin typeface="I AM A PLAYER" pitchFamily="2" charset="0"/>
              <a:ea typeface="Sinoreta PERSONAL USE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3B05B-64B6-8AED-42FA-5F00BC7385CC}"/>
              </a:ext>
            </a:extLst>
          </p:cNvPr>
          <p:cNvSpPr txBox="1"/>
          <p:nvPr/>
        </p:nvSpPr>
        <p:spPr>
          <a:xfrm>
            <a:off x="283117" y="2838071"/>
            <a:ext cx="438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서비스 제작 과정</a:t>
            </a:r>
          </a:p>
        </p:txBody>
      </p:sp>
    </p:spTree>
    <p:extLst>
      <p:ext uri="{BB962C8B-B14F-4D97-AF65-F5344CB8AC3E}">
        <p14:creationId xmlns:p14="http://schemas.microsoft.com/office/powerpoint/2010/main" val="1434337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360479" y="1550953"/>
            <a:ext cx="6423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6. </a:t>
            </a:r>
            <a:r>
              <a:rPr lang="ko-KR" alt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튜닝의 끝은 순정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!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단순한 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다 좋은데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EarlyStopping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에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학습이 중지된다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그렇다면 </a:t>
            </a:r>
            <a:r>
              <a:rPr lang="ko-KR" altLang="en-US" sz="24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중지 기준을 모두 풀어준다면</a:t>
            </a:r>
            <a:r>
              <a:rPr lang="en-US" altLang="ko-KR" sz="24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?!</a:t>
            </a:r>
            <a:endParaRPr lang="ko-KR" altLang="en-US" sz="2400" dirty="0">
              <a:solidFill>
                <a:srgbClr val="FF0000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30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6.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실컷 학습해봐라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궁극의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AE04C2-DBEC-A84F-1668-EFB3BCD9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7" y="861237"/>
            <a:ext cx="8147393" cy="372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036FE-A91E-D3A6-C954-1194806EC7BC}"/>
              </a:ext>
            </a:extLst>
          </p:cNvPr>
          <p:cNvSpPr txBox="1"/>
          <p:nvPr/>
        </p:nvSpPr>
        <p:spPr>
          <a:xfrm>
            <a:off x="5442599" y="243149"/>
            <a:ext cx="3860623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컨볼루션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층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층별 뉴런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32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드롭아웃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삭제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차원 축소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학습 제한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삭제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74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C1689C-2695-EB2C-BCA0-F05DD9FDB348}"/>
              </a:ext>
            </a:extLst>
          </p:cNvPr>
          <p:cNvSpPr txBox="1"/>
          <p:nvPr/>
        </p:nvSpPr>
        <p:spPr>
          <a:xfrm>
            <a:off x="318977" y="478465"/>
            <a:ext cx="8506046" cy="355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32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Train_accuracy</a:t>
            </a:r>
            <a:r>
              <a:rPr lang="en-US" altLang="ko-KR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</a:t>
            </a:r>
            <a:r>
              <a:rPr lang="en-US" altLang="ko-KR" sz="32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0.66</a:t>
            </a:r>
          </a:p>
          <a:p>
            <a:pPr algn="ctr">
              <a:lnSpc>
                <a:spcPct val="250000"/>
              </a:lnSpc>
            </a:pPr>
            <a:r>
              <a:rPr lang="en-US" altLang="ko-KR" sz="32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Val_accuracy</a:t>
            </a:r>
            <a:r>
              <a:rPr lang="en-US" altLang="ko-KR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= </a:t>
            </a:r>
            <a:r>
              <a:rPr lang="en-US" altLang="ko-KR" sz="32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0.20</a:t>
            </a:r>
          </a:p>
          <a:p>
            <a:pPr algn="ctr">
              <a:lnSpc>
                <a:spcPct val="250000"/>
              </a:lnSpc>
            </a:pPr>
            <a:r>
              <a: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과소적합</a:t>
            </a:r>
            <a:r>
              <a:rPr lang="ko-KR" altLang="en-US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 </a:t>
            </a:r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Danjo-bold" pitchFamily="50" charset="0"/>
                <a:ea typeface="Danjo-bold" pitchFamily="50" charset="0"/>
              </a:rPr>
              <a:t>과대적합</a:t>
            </a:r>
            <a:r>
              <a:rPr lang="ko-KR" altLang="en-US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을 </a:t>
            </a:r>
            <a:r>
              <a:rPr lang="ko-KR" altLang="en-US" sz="32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동시에</a:t>
            </a:r>
            <a:r>
              <a:rPr lang="ko-KR" altLang="en-US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달성하는 쾌거</a:t>
            </a:r>
            <a:r>
              <a:rPr lang="en-US" altLang="ko-KR" sz="32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03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믿을 것은 </a:t>
            </a:r>
            <a:r>
              <a:rPr lang="en-US" altLang="ko-KR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AutoKeras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79676-6825-5ECE-01BD-D297FF31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3" y="904100"/>
            <a:ext cx="6646592" cy="29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3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믿을 것은 </a:t>
            </a:r>
            <a:r>
              <a:rPr lang="en-US" altLang="ko-KR" sz="20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AutoKeras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82DEF-0F84-ADB5-F079-A166FF1A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7" y="930338"/>
            <a:ext cx="5731193" cy="3811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F1220-6885-2D0F-BA0D-DBF19742CA2F}"/>
              </a:ext>
            </a:extLst>
          </p:cNvPr>
          <p:cNvSpPr txBox="1"/>
          <p:nvPr/>
        </p:nvSpPr>
        <p:spPr>
          <a:xfrm>
            <a:off x="5734994" y="1811452"/>
            <a:ext cx="3860623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오차율 줄지 않음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점수 상승하지 않음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6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360479" y="1816767"/>
            <a:ext cx="642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6. </a:t>
            </a:r>
            <a:r>
              <a:rPr lang="ko-KR" alt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튜닝의 끝은 순정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anjo-bold" pitchFamily="50" charset="0"/>
                <a:ea typeface="Danjo-bold" pitchFamily="50" charset="0"/>
              </a:rPr>
              <a:t>!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단순한 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최고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모델이 아닌 </a:t>
            </a:r>
            <a:r>
              <a:rPr lang="en-US" altLang="ko-KR" sz="24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2400" dirty="0" err="1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차악</a:t>
            </a:r>
            <a:r>
              <a:rPr lang="en-US" altLang="ko-KR" sz="24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24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 모델로 선정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되었다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77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4330502" y="880865"/>
            <a:ext cx="4640328" cy="36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원인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이미지 데이터 배경의 다양성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3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원인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이미지 크기의 과도한 축소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3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원인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소득과 옷의 상관관계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?</a:t>
            </a:r>
          </a:p>
          <a:p>
            <a:pPr>
              <a:lnSpc>
                <a:spcPct val="30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원인</a:t>
            </a:r>
            <a:r>
              <a:rPr lang="en-US" altLang="ko-KR" sz="20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4. </a:t>
            </a:r>
            <a:r>
              <a:rPr lang="ko-KR" altLang="en-US" sz="2000" dirty="0" err="1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라벨별</a:t>
            </a:r>
            <a:r>
              <a:rPr lang="ko-KR" altLang="en-US" sz="20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 데이터 사이즈 차이 </a:t>
            </a:r>
            <a:r>
              <a:rPr lang="en-US" altLang="ko-KR" sz="2000" dirty="0">
                <a:solidFill>
                  <a:srgbClr val="FFFF00"/>
                </a:solidFill>
                <a:latin typeface="Danjo-bold" pitchFamily="50" charset="0"/>
                <a:ea typeface="Danjo-bold" pitchFamily="50" charset="0"/>
              </a:rPr>
              <a:t>?!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655AEC-2930-BE9C-02A6-8918BF8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" y="1207800"/>
            <a:ext cx="3319995" cy="3442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2B793-E129-9CE2-E6C3-61E4E9B81D1F}"/>
              </a:ext>
            </a:extLst>
          </p:cNvPr>
          <p:cNvSpPr txBox="1"/>
          <p:nvPr/>
        </p:nvSpPr>
        <p:spPr>
          <a:xfrm>
            <a:off x="420837" y="344158"/>
            <a:ext cx="306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나의 모델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왜 실패했을까</a:t>
            </a:r>
            <a:r>
              <a:rPr lang="en-US" altLang="ko-KR" sz="2000" dirty="0">
                <a:solidFill>
                  <a:srgbClr val="FF0000"/>
                </a:solidFill>
                <a:latin typeface="Danjo-bold" pitchFamily="50" charset="0"/>
                <a:ea typeface="Danjo-bold" pitchFamily="50" charset="0"/>
              </a:rPr>
              <a:t>?</a:t>
            </a:r>
            <a:endParaRPr lang="ko-KR" altLang="en-US" sz="2000" dirty="0">
              <a:solidFill>
                <a:srgbClr val="FF0000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57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168721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차선책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 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Danjo-bold" pitchFamily="50" charset="0"/>
                <a:ea typeface="Danjo-bold" pitchFamily="50" charset="0"/>
              </a:rPr>
              <a:t>가중치를 직접 기입한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보정된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FB4C0A-A5BF-69FB-0496-890EE5C6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00" b="15071"/>
          <a:stretch/>
        </p:blipFill>
        <p:spPr>
          <a:xfrm>
            <a:off x="4907039" y="1204063"/>
            <a:ext cx="1330044" cy="1662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83426-A795-7469-E677-4F6761E028F9}"/>
              </a:ext>
            </a:extLst>
          </p:cNvPr>
          <p:cNvSpPr txBox="1"/>
          <p:nvPr/>
        </p:nvSpPr>
        <p:spPr>
          <a:xfrm>
            <a:off x="397746" y="1064960"/>
            <a:ext cx="4227417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아이디어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: 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비뚤어진 모델 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predict </a:t>
            </a: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점수에 가중치를 곱해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제대로 된 수치를 추측할 수 있지 않을까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?</a:t>
            </a:r>
          </a:p>
          <a:p>
            <a:pPr>
              <a:lnSpc>
                <a:spcPct val="2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3~6</a:t>
            </a:r>
            <a:r>
              <a:rPr lang="ko-KR" altLang="en-US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번 값이 당선될 확률을 높여주자</a:t>
            </a:r>
            <a:r>
              <a:rPr lang="en-US" altLang="ko-KR" sz="16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>
              <a:lnSpc>
                <a:spcPct val="250000"/>
              </a:lnSpc>
            </a:pPr>
            <a:endParaRPr lang="ko-KR" altLang="en-US" sz="16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C5C21C-7DC5-9F27-8ADE-34CA448A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875" y="2996451"/>
            <a:ext cx="3933825" cy="666750"/>
          </a:xfrm>
          <a:prstGeom prst="rect">
            <a:avLst/>
          </a:prstGeom>
        </p:spPr>
      </p:pic>
      <p:pic>
        <p:nvPicPr>
          <p:cNvPr id="17" name="그래픽 16" descr="시계 방향으로 굽은 줄 화살표">
            <a:extLst>
              <a:ext uri="{FF2B5EF4-FFF2-40B4-BE49-F238E27FC236}">
                <a16:creationId xmlns:a16="http://schemas.microsoft.com/office/drawing/2014/main" id="{97863616-877A-A273-E58E-1B0D8D2B3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363587" y="17907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70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344583" y="253782"/>
            <a:ext cx="642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차선책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 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Danjo-bold" pitchFamily="50" charset="0"/>
                <a:ea typeface="Danjo-bold" pitchFamily="50" charset="0"/>
              </a:rPr>
              <a:t>가중치를 직접 기입한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보정된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 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64873-0C35-6193-6CDC-E9793295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26" y="866553"/>
            <a:ext cx="2612601" cy="3871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E97C35-077D-649E-D349-0084D2674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" t="37726" r="36693" b="35150"/>
          <a:stretch/>
        </p:blipFill>
        <p:spPr>
          <a:xfrm>
            <a:off x="446567" y="1397837"/>
            <a:ext cx="2312581" cy="18537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6C1030-7AFE-0D06-EB1D-7F8983CB6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" t="69540" r="36693" b="3360"/>
          <a:stretch/>
        </p:blipFill>
        <p:spPr>
          <a:xfrm>
            <a:off x="3056860" y="1399452"/>
            <a:ext cx="2312581" cy="18521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289425-D76D-643D-8B31-0B8B1A7D6D8F}"/>
              </a:ext>
            </a:extLst>
          </p:cNvPr>
          <p:cNvSpPr txBox="1"/>
          <p:nvPr/>
        </p:nvSpPr>
        <p:spPr>
          <a:xfrm>
            <a:off x="1460732" y="3723540"/>
            <a:ext cx="287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유형 </a:t>
            </a:r>
            <a:r>
              <a:rPr lang="en-US" altLang="ko-KR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-&gt; 5</a:t>
            </a:r>
            <a:r>
              <a:rPr lang="ko-KR" altLang="en-US" sz="20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유형으로 상승</a:t>
            </a:r>
            <a:endParaRPr lang="en-US" altLang="ko-KR" sz="20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32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052625" y="931865"/>
            <a:ext cx="683722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단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임의의 가중치 조정에 대하여</a:t>
            </a:r>
            <a:endParaRPr lang="en-US" altLang="ko-KR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컬럼별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가중치가 적절한 수준으로 가해졌는가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?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가중치를 조정하는 것 자체가 </a:t>
            </a:r>
            <a:r>
              <a:rPr lang="ko-KR" altLang="en-US" sz="2400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올바른가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?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두 가지 의문이 남았다</a:t>
            </a:r>
            <a:r>
              <a:rPr lang="en-US" altLang="ko-KR" sz="24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50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9BCC9D-7A82-1F8E-93FC-6DECD21B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4254"/>
            <a:ext cx="4262321" cy="64787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14F1D1-B425-DC31-5CF3-F9F23218DB91}"/>
              </a:ext>
            </a:extLst>
          </p:cNvPr>
          <p:cNvSpPr/>
          <p:nvPr/>
        </p:nvSpPr>
        <p:spPr>
          <a:xfrm>
            <a:off x="3746499" y="-276095"/>
            <a:ext cx="1468321" cy="4388035"/>
          </a:xfrm>
          <a:prstGeom prst="rect">
            <a:avLst/>
          </a:prstGeom>
          <a:solidFill>
            <a:srgbClr val="0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64C07764-4699-42E9-B8CB-161C940A2DBC}"/>
              </a:ext>
            </a:extLst>
          </p:cNvPr>
          <p:cNvSpPr txBox="1">
            <a:spLocks/>
          </p:cNvSpPr>
          <p:nvPr/>
        </p:nvSpPr>
        <p:spPr>
          <a:xfrm>
            <a:off x="4455626" y="374006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TEAM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ADC9DA-4766-C39B-FB90-7EA1209B8E06}"/>
              </a:ext>
            </a:extLst>
          </p:cNvPr>
          <p:cNvGrpSpPr/>
          <p:nvPr/>
        </p:nvGrpSpPr>
        <p:grpSpPr>
          <a:xfrm>
            <a:off x="4641702" y="1645534"/>
            <a:ext cx="4572000" cy="516402"/>
            <a:chOff x="4656942" y="1660774"/>
            <a:chExt cx="4572000" cy="5164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EE91D7-0DC5-75E7-A3D9-7FD95FA7EDDA}"/>
                </a:ext>
              </a:extLst>
            </p:cNvPr>
            <p:cNvSpPr txBox="1"/>
            <p:nvPr/>
          </p:nvSpPr>
          <p:spPr>
            <a:xfrm>
              <a:off x="4656942" y="1660774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Sowon Park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20916A-6B5C-C75C-27F5-F49CF4A8F7D4}"/>
                </a:ext>
              </a:extLst>
            </p:cNvPr>
            <p:cNvSpPr txBox="1"/>
            <p:nvPr/>
          </p:nvSpPr>
          <p:spPr>
            <a:xfrm>
              <a:off x="4656942" y="1915566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패션 스타일별 시대 예측 모델 구현  및 안내 </a:t>
              </a:r>
              <a:r>
                <a:rPr lang="ko-KR" altLang="en-US" sz="1100" dirty="0" err="1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P</a:t>
              </a:r>
              <a:r>
                <a:rPr lang="en-US" altLang="ko-KR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P</a:t>
              </a:r>
              <a:r>
                <a:rPr lang="ko-KR" altLang="en-US" sz="1100" dirty="0" err="1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T</a:t>
              </a:r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 제작 </a:t>
              </a:r>
              <a:endParaRPr lang="en-US" altLang="ko-KR" sz="1100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59982A-D19F-7B5E-C480-2C4AC70A69F1}"/>
              </a:ext>
            </a:extLst>
          </p:cNvPr>
          <p:cNvGrpSpPr/>
          <p:nvPr/>
        </p:nvGrpSpPr>
        <p:grpSpPr>
          <a:xfrm>
            <a:off x="4641702" y="2334823"/>
            <a:ext cx="4572000" cy="506359"/>
            <a:chOff x="4656942" y="2397082"/>
            <a:chExt cx="4572000" cy="5063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405496-D276-BF3A-F958-CCC5C9045956}"/>
                </a:ext>
              </a:extLst>
            </p:cNvPr>
            <p:cNvSpPr txBox="1"/>
            <p:nvPr/>
          </p:nvSpPr>
          <p:spPr>
            <a:xfrm>
              <a:off x="4656942" y="2397082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Seoyeong Na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58C4-1332-704E-9D6B-4A6CA6A6EB09}"/>
                </a:ext>
              </a:extLst>
            </p:cNvPr>
            <p:cNvSpPr txBox="1"/>
            <p:nvPr/>
          </p:nvSpPr>
          <p:spPr>
            <a:xfrm>
              <a:off x="4656942" y="2641831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패션 스타일별 소득수준 예측 모델 구현, 아이디어 기획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AC10B7-39AC-2675-491F-B09C1138E3CB}"/>
              </a:ext>
            </a:extLst>
          </p:cNvPr>
          <p:cNvGrpSpPr/>
          <p:nvPr/>
        </p:nvGrpSpPr>
        <p:grpSpPr>
          <a:xfrm>
            <a:off x="4641702" y="3014069"/>
            <a:ext cx="4572000" cy="499537"/>
            <a:chOff x="4656942" y="3022150"/>
            <a:chExt cx="4572000" cy="499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82C26A-4A40-D183-AF6D-2BB679F305BD}"/>
                </a:ext>
              </a:extLst>
            </p:cNvPr>
            <p:cNvSpPr txBox="1"/>
            <p:nvPr/>
          </p:nvSpPr>
          <p:spPr>
            <a:xfrm>
              <a:off x="4656942" y="3022150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Taehyoung</a:t>
              </a:r>
              <a:r>
                <a:rPr lang="en-US" altLang="ko-KR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 Lee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52811-E229-CC1D-5218-B71E26DE305E}"/>
                </a:ext>
              </a:extLst>
            </p:cNvPr>
            <p:cNvSpPr txBox="1"/>
            <p:nvPr/>
          </p:nvSpPr>
          <p:spPr>
            <a:xfrm>
              <a:off x="4656942" y="3260077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패션 스타일별 연령대 예측 모델 구현, </a:t>
              </a:r>
              <a:r>
                <a:rPr lang="en-US" altLang="ko-KR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HTML </a:t>
              </a:r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제작, 메인 페이지 디자인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03EBBA-5067-CD46-8FA4-7FF16287CCA7}"/>
              </a:ext>
            </a:extLst>
          </p:cNvPr>
          <p:cNvGrpSpPr/>
          <p:nvPr/>
        </p:nvGrpSpPr>
        <p:grpSpPr>
          <a:xfrm>
            <a:off x="4641702" y="4392078"/>
            <a:ext cx="4572000" cy="532700"/>
            <a:chOff x="4656942" y="4407318"/>
            <a:chExt cx="4572000" cy="532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B541A-D1A7-2CC7-7DC0-94BAD0CFC98E}"/>
                </a:ext>
              </a:extLst>
            </p:cNvPr>
            <p:cNvSpPr txBox="1"/>
            <p:nvPr/>
          </p:nvSpPr>
          <p:spPr>
            <a:xfrm>
              <a:off x="4656942" y="4407318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Seyoon Jung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CC18BB-9368-D8AF-869A-353C0E9B0214}"/>
                </a:ext>
              </a:extLst>
            </p:cNvPr>
            <p:cNvSpPr txBox="1"/>
            <p:nvPr/>
          </p:nvSpPr>
          <p:spPr>
            <a:xfrm>
              <a:off x="4656942" y="4678408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패션 스타일 예측 모델 구현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EB0F83-B695-E01C-A173-7FEB0BC5D361}"/>
              </a:ext>
            </a:extLst>
          </p:cNvPr>
          <p:cNvGrpSpPr/>
          <p:nvPr/>
        </p:nvGrpSpPr>
        <p:grpSpPr>
          <a:xfrm>
            <a:off x="4641702" y="3686493"/>
            <a:ext cx="4572000" cy="532699"/>
            <a:chOff x="4656942" y="3649696"/>
            <a:chExt cx="4572000" cy="5326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35AAE7-3009-794A-8F17-35C1AB3C6B56}"/>
                </a:ext>
              </a:extLst>
            </p:cNvPr>
            <p:cNvSpPr txBox="1"/>
            <p:nvPr/>
          </p:nvSpPr>
          <p:spPr>
            <a:xfrm>
              <a:off x="4656942" y="3649696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Soojin Lee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B399A9-0E26-C525-285D-0EEC14C9D9FE}"/>
                </a:ext>
              </a:extLst>
            </p:cNvPr>
            <p:cNvSpPr txBox="1"/>
            <p:nvPr/>
          </p:nvSpPr>
          <p:spPr>
            <a:xfrm>
              <a:off x="4656942" y="3920785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패션 스타일별 </a:t>
              </a:r>
              <a:r>
                <a:rPr lang="ko-KR" altLang="en-US" sz="1100" dirty="0" err="1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직업군</a:t>
              </a:r>
              <a:r>
                <a:rPr lang="ko-KR" altLang="en-US" sz="1100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 예측 모델 구현, PPT 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774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3F4EBA-ED59-48A5-8326-613AEFF6364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27D2A6-D43E-4CC5-1762-36388E23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5CE539-4BD9-CA7D-153D-DA5EA5B7F561}"/>
                </a:ext>
              </a:extLst>
            </p:cNvPr>
            <p:cNvSpPr/>
            <p:nvPr/>
          </p:nvSpPr>
          <p:spPr>
            <a:xfrm>
              <a:off x="3917950" y="558800"/>
              <a:ext cx="5149850" cy="40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5E938-E893-CA68-3B02-E2D8E4C8870B}"/>
              </a:ext>
            </a:extLst>
          </p:cNvPr>
          <p:cNvGrpSpPr/>
          <p:nvPr/>
        </p:nvGrpSpPr>
        <p:grpSpPr>
          <a:xfrm>
            <a:off x="4398804" y="3501576"/>
            <a:ext cx="4915317" cy="1879520"/>
            <a:chOff x="3860383" y="829869"/>
            <a:chExt cx="4915317" cy="18795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B2F06-7011-945B-39C0-8A63CFF31051}"/>
                </a:ext>
              </a:extLst>
            </p:cNvPr>
            <p:cNvSpPr txBox="1"/>
            <p:nvPr/>
          </p:nvSpPr>
          <p:spPr>
            <a:xfrm>
              <a:off x="3860383" y="829869"/>
              <a:ext cx="4023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모델 유형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지도학습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- CNN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예측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A170C-AEB2-C6B1-8921-B2CE6854F08B}"/>
                </a:ext>
              </a:extLst>
            </p:cNvPr>
            <p:cNvSpPr txBox="1"/>
            <p:nvPr/>
          </p:nvSpPr>
          <p:spPr>
            <a:xfrm>
              <a:off x="3860384" y="1333265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타겟 </a:t>
              </a:r>
              <a:r>
                <a:rPr lang="en-US" altLang="ko-KR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: </a:t>
              </a:r>
              <a:r>
                <a:rPr lang="ko-KR" altLang="en-US" sz="1800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rPr>
                <a:t>패션 스타일별 연령대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D26C4E-54DF-25F7-0745-2C20700D0F4E}"/>
                </a:ext>
              </a:extLst>
            </p:cNvPr>
            <p:cNvSpPr txBox="1"/>
            <p:nvPr/>
          </p:nvSpPr>
          <p:spPr>
            <a:xfrm>
              <a:off x="3860384" y="1836661"/>
              <a:ext cx="4915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CA494-81F1-1C22-50CD-A40BCED08B37}"/>
                </a:ext>
              </a:extLst>
            </p:cNvPr>
            <p:cNvSpPr txBox="1"/>
            <p:nvPr/>
          </p:nvSpPr>
          <p:spPr>
            <a:xfrm>
              <a:off x="3860384" y="2340057"/>
              <a:ext cx="473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solidFill>
                  <a:srgbClr val="01132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2ABE85-CA8A-EB61-C4BF-7276AED6BC03}"/>
              </a:ext>
            </a:extLst>
          </p:cNvPr>
          <p:cNvGrpSpPr/>
          <p:nvPr/>
        </p:nvGrpSpPr>
        <p:grpSpPr>
          <a:xfrm>
            <a:off x="4110251" y="2041843"/>
            <a:ext cx="3713312" cy="1683729"/>
            <a:chOff x="3950762" y="1017447"/>
            <a:chExt cx="3713312" cy="16837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817381-A765-23B1-CAF1-ED1CF5022647}"/>
                </a:ext>
              </a:extLst>
            </p:cNvPr>
            <p:cNvGrpSpPr/>
            <p:nvPr/>
          </p:nvGrpSpPr>
          <p:grpSpPr>
            <a:xfrm>
              <a:off x="4228684" y="1017447"/>
              <a:ext cx="3435390" cy="1683729"/>
              <a:chOff x="5611615" y="2009537"/>
              <a:chExt cx="3435390" cy="168372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A36C5D4-AF07-326A-5046-0EBEABB8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3619" t="11150" r="7959" b="67624"/>
              <a:stretch/>
            </p:blipFill>
            <p:spPr>
              <a:xfrm>
                <a:off x="7598443" y="2009537"/>
                <a:ext cx="1448562" cy="1091794"/>
              </a:xfrm>
              <a:prstGeom prst="rect">
                <a:avLst/>
              </a:prstGeom>
            </p:spPr>
          </p:pic>
          <p:sp>
            <p:nvSpPr>
              <p:cNvPr id="5" name="Google Shape;64;p14">
                <a:extLst>
                  <a:ext uri="{FF2B5EF4-FFF2-40B4-BE49-F238E27FC236}">
                    <a16:creationId xmlns:a16="http://schemas.microsoft.com/office/drawing/2014/main" id="{6A3F0C13-5A90-A883-4DB3-6D279E2F1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1615" y="2149350"/>
                <a:ext cx="3397290" cy="154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altLang="en-US" sz="6000" b="1" dirty="0">
                    <a:solidFill>
                      <a:srgbClr val="011321"/>
                    </a:solidFill>
                    <a:latin typeface="Danjo-bold" pitchFamily="50" charset="0"/>
                    <a:ea typeface="Danjo-bold" pitchFamily="50" charset="0"/>
                  </a:rPr>
                  <a:t>이태형</a:t>
                </a:r>
                <a:endParaRPr lang="en-US" sz="6000" b="1" dirty="0">
                  <a:solidFill>
                    <a:srgbClr val="011321"/>
                  </a:solidFill>
                  <a:latin typeface="Danjo-bold" pitchFamily="50" charset="0"/>
                  <a:ea typeface="Danjo-bold" pitchFamily="50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2BBD7BA-7391-2700-18A4-570CB3126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181" t="23219" r="43717" b="72593"/>
            <a:stretch/>
          </p:blipFill>
          <p:spPr>
            <a:xfrm>
              <a:off x="3950762" y="1234637"/>
              <a:ext cx="898525" cy="28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129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5DA9EDE2-7F20-81EC-0E8F-C7222107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0" y="1166247"/>
            <a:ext cx="7696860" cy="3294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92AD8C-82FF-C7B3-1F49-30A06228EB61}"/>
              </a:ext>
            </a:extLst>
          </p:cNvPr>
          <p:cNvSpPr txBox="1"/>
          <p:nvPr/>
        </p:nvSpPr>
        <p:spPr>
          <a:xfrm>
            <a:off x="561955" y="319242"/>
            <a:ext cx="1923958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데이터 사이즈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020121-C8E8-F0B0-FE4A-838D02B9CEF5}"/>
              </a:ext>
            </a:extLst>
          </p:cNvPr>
          <p:cNvSpPr/>
          <p:nvPr/>
        </p:nvSpPr>
        <p:spPr>
          <a:xfrm>
            <a:off x="7334250" y="952500"/>
            <a:ext cx="1155700" cy="3727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59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F40B8F-0D1F-349D-7C07-1E83F98C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99" y="257668"/>
            <a:ext cx="3430855" cy="46281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0C9F56-60BE-1D92-5AC1-9C9F636B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1" y="1260749"/>
            <a:ext cx="4838949" cy="3575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D8D33-764D-B025-8420-8F213E081F90}"/>
              </a:ext>
            </a:extLst>
          </p:cNvPr>
          <p:cNvSpPr txBox="1"/>
          <p:nvPr/>
        </p:nvSpPr>
        <p:spPr>
          <a:xfrm>
            <a:off x="561955" y="319242"/>
            <a:ext cx="1923958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CNN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과 성능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72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79DD50-1782-1141-27ED-B1459B894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" t="10646" r="51803"/>
          <a:stretch/>
        </p:blipFill>
        <p:spPr>
          <a:xfrm>
            <a:off x="4320309" y="186930"/>
            <a:ext cx="4506191" cy="4769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ECC35-FE38-D8D3-2B57-C06F00646D72}"/>
              </a:ext>
            </a:extLst>
          </p:cNvPr>
          <p:cNvSpPr txBox="1"/>
          <p:nvPr/>
        </p:nvSpPr>
        <p:spPr>
          <a:xfrm>
            <a:off x="561955" y="319242"/>
            <a:ext cx="1923958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Colab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사용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76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10F83D-CD21-5ABD-3110-BF1C236C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90" r="53105" b="15594"/>
          <a:stretch/>
        </p:blipFill>
        <p:spPr>
          <a:xfrm>
            <a:off x="329857" y="1203325"/>
            <a:ext cx="5449330" cy="3594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0ABA2C-E390-DF34-023B-F472CA583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" t="207" r="68736" b="75155"/>
          <a:stretch/>
        </p:blipFill>
        <p:spPr>
          <a:xfrm>
            <a:off x="3972963" y="250825"/>
            <a:ext cx="4624938" cy="202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62AF4-C8DC-B8D3-006C-ACFFA6C2A9E0}"/>
              </a:ext>
            </a:extLst>
          </p:cNvPr>
          <p:cNvSpPr txBox="1"/>
          <p:nvPr/>
        </p:nvSpPr>
        <p:spPr>
          <a:xfrm>
            <a:off x="561954" y="319242"/>
            <a:ext cx="2276495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AutoKeras</a:t>
            </a:r>
            <a:r>
              <a:rPr lang="en-US" altLang="ko-KR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사용</a:t>
            </a:r>
            <a:endParaRPr lang="en-US" altLang="ko-KR" sz="1800" b="1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16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153389" y="1598615"/>
            <a:ext cx="6837222" cy="143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프로젝트 모임 전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팀원이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심각한 허리 부상으로 불참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889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153389" y="1598615"/>
            <a:ext cx="6837222" cy="143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다운로드 버튼 보지 못해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다운로드에 실패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97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153389" y="1598615"/>
            <a:ext cx="6837222" cy="143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가공을 위한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코드 파일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shift+delete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삭제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992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077190" y="874715"/>
            <a:ext cx="6837222" cy="143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힘들게 복구한 코드를 돌려놓고 귀가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다음날 아침 터져 있는 코드를 박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팀원이 발견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CE77A-15E5-8A9F-C37B-D117E7C3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16" t="1479" r="28633" b="21347"/>
          <a:stretch/>
        </p:blipFill>
        <p:spPr>
          <a:xfrm rot="5400000">
            <a:off x="3714750" y="2241551"/>
            <a:ext cx="1714500" cy="2984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87FD220-527B-60B5-5858-457E5FDC8C2A}"/>
              </a:ext>
            </a:extLst>
          </p:cNvPr>
          <p:cNvSpPr/>
          <p:nvPr/>
        </p:nvSpPr>
        <p:spPr>
          <a:xfrm>
            <a:off x="3314700" y="3803650"/>
            <a:ext cx="1612900" cy="742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8984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153389" y="1363665"/>
            <a:ext cx="6837222" cy="2174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사건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모델 학습까지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코랩에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코드를 돌려놓고 귀가했으나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팀원의 구글 폴더가 전부 사라짐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4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EFDDB3-2147-AD69-FA60-51BF73F9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0" y="742951"/>
            <a:ext cx="8133250" cy="4157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7BDFCB-C6D8-1126-A6BC-64225DABE166}"/>
              </a:ext>
            </a:extLst>
          </p:cNvPr>
          <p:cNvSpPr txBox="1"/>
          <p:nvPr/>
        </p:nvSpPr>
        <p:spPr>
          <a:xfrm>
            <a:off x="-236742" y="139550"/>
            <a:ext cx="438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기능설계 및 업무 분담</a:t>
            </a:r>
            <a:endParaRPr lang="ko-KR" altLang="en-US" sz="2400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70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EE91D7-0DC5-75E7-A3D9-7FD95FA7EDDA}"/>
              </a:ext>
            </a:extLst>
          </p:cNvPr>
          <p:cNvSpPr txBox="1"/>
          <p:nvPr/>
        </p:nvSpPr>
        <p:spPr>
          <a:xfrm>
            <a:off x="1153389" y="2106615"/>
            <a:ext cx="6837222" cy="69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281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071385D-3F49-D5E2-9A06-CB2C9F6F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r="15694"/>
          <a:stretch/>
        </p:blipFill>
        <p:spPr>
          <a:xfrm>
            <a:off x="3846327" y="-6350"/>
            <a:ext cx="5289551" cy="5143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BFE1C4-722E-60D0-6D4B-147A82494966}"/>
              </a:ext>
            </a:extLst>
          </p:cNvPr>
          <p:cNvSpPr/>
          <p:nvPr/>
        </p:nvSpPr>
        <p:spPr>
          <a:xfrm>
            <a:off x="3180730" y="-6350"/>
            <a:ext cx="1468321" cy="4388035"/>
          </a:xfrm>
          <a:prstGeom prst="rect">
            <a:avLst/>
          </a:prstGeom>
          <a:solidFill>
            <a:srgbClr val="0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D03CFE30-1D53-E256-B89F-7918585733C5}"/>
              </a:ext>
            </a:extLst>
          </p:cNvPr>
          <p:cNvSpPr txBox="1">
            <a:spLocks/>
          </p:cNvSpPr>
          <p:nvPr/>
        </p:nvSpPr>
        <p:spPr>
          <a:xfrm>
            <a:off x="580657" y="430934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BC919-5827-0403-6E32-6F7C6F2AFB9F}"/>
              </a:ext>
            </a:extLst>
          </p:cNvPr>
          <p:cNvSpPr txBox="1"/>
          <p:nvPr/>
        </p:nvSpPr>
        <p:spPr>
          <a:xfrm>
            <a:off x="580657" y="1278216"/>
            <a:ext cx="267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WINDOWS 11</a:t>
            </a:r>
            <a:endParaRPr lang="ko-KR" altLang="en-US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2" name="Google Shape;64;p14">
            <a:extLst>
              <a:ext uri="{FF2B5EF4-FFF2-40B4-BE49-F238E27FC236}">
                <a16:creationId xmlns:a16="http://schemas.microsoft.com/office/drawing/2014/main" id="{424F6445-5DFB-1A19-0D5C-3D342D13DD25}"/>
              </a:ext>
            </a:extLst>
          </p:cNvPr>
          <p:cNvSpPr txBox="1">
            <a:spLocks/>
          </p:cNvSpPr>
          <p:nvPr/>
        </p:nvSpPr>
        <p:spPr>
          <a:xfrm>
            <a:off x="580657" y="3168650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59BE7-E9A1-4F55-6AC0-3B4123CBAD8C}"/>
              </a:ext>
            </a:extLst>
          </p:cNvPr>
          <p:cNvSpPr txBox="1"/>
          <p:nvPr/>
        </p:nvSpPr>
        <p:spPr>
          <a:xfrm>
            <a:off x="580657" y="4015932"/>
            <a:ext cx="286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KERAS, NUMPY, CV2, JSON</a:t>
            </a:r>
            <a:endParaRPr lang="ko-KR" altLang="en-US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5F369A06-3AB2-A5A4-8973-80E5EF42513C}"/>
              </a:ext>
            </a:extLst>
          </p:cNvPr>
          <p:cNvSpPr txBox="1">
            <a:spLocks/>
          </p:cNvSpPr>
          <p:nvPr/>
        </p:nvSpPr>
        <p:spPr>
          <a:xfrm>
            <a:off x="580657" y="1799792"/>
            <a:ext cx="4505693" cy="154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I AM A PLAYER" pitchFamily="2" charset="0"/>
                <a:ea typeface="Sinoreta PERSONAL USE" pitchFamily="50" charset="0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A2074-DDD2-D2CA-7C57-B7809E7BE9EB}"/>
              </a:ext>
            </a:extLst>
          </p:cNvPr>
          <p:cNvSpPr txBox="1"/>
          <p:nvPr/>
        </p:nvSpPr>
        <p:spPr>
          <a:xfrm>
            <a:off x="580657" y="2647074"/>
            <a:ext cx="267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rPr>
              <a:t>PYTHON, HTML, CSS</a:t>
            </a:r>
            <a:endParaRPr lang="ko-KR" altLang="en-US" dirty="0">
              <a:solidFill>
                <a:schemeClr val="bg1"/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8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345144-08AF-164F-EBCB-AF12656BF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0"/>
          <a:stretch/>
        </p:blipFill>
        <p:spPr>
          <a:xfrm>
            <a:off x="0" y="0"/>
            <a:ext cx="4550078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EC9318F-B4F7-6915-5A24-D62D1766B7A9}"/>
              </a:ext>
            </a:extLst>
          </p:cNvPr>
          <p:cNvGrpSpPr/>
          <p:nvPr/>
        </p:nvGrpSpPr>
        <p:grpSpPr>
          <a:xfrm>
            <a:off x="4593923" y="1780742"/>
            <a:ext cx="4505693" cy="1543916"/>
            <a:chOff x="4708223" y="1413582"/>
            <a:chExt cx="4505693" cy="1543916"/>
          </a:xfrm>
        </p:grpSpPr>
        <p:sp>
          <p:nvSpPr>
            <p:cNvPr id="3" name="Google Shape;64;p14">
              <a:extLst>
                <a:ext uri="{FF2B5EF4-FFF2-40B4-BE49-F238E27FC236}">
                  <a16:creationId xmlns:a16="http://schemas.microsoft.com/office/drawing/2014/main" id="{64C07764-4699-42E9-B8CB-161C940A2DBC}"/>
                </a:ext>
              </a:extLst>
            </p:cNvPr>
            <p:cNvSpPr txBox="1">
              <a:spLocks/>
            </p:cNvSpPr>
            <p:nvPr/>
          </p:nvSpPr>
          <p:spPr>
            <a:xfrm>
              <a:off x="4708223" y="1413582"/>
              <a:ext cx="4505693" cy="154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I AM A PLAYER" pitchFamily="2" charset="0"/>
                  <a:ea typeface="Sinoreta PERSONAL USE" pitchFamily="50" charset="0"/>
                </a:rPr>
                <a:t>Pre-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EE91D7-0DC5-75E7-A3D9-7FD95FA7EDDA}"/>
                </a:ext>
              </a:extLst>
            </p:cNvPr>
            <p:cNvSpPr txBox="1"/>
            <p:nvPr/>
          </p:nvSpPr>
          <p:spPr>
            <a:xfrm>
              <a:off x="5418942" y="2571750"/>
              <a:ext cx="267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데이터 수집 및 </a:t>
              </a:r>
              <a:r>
                <a:rPr lang="ko-KR" altLang="en-US" dirty="0" err="1">
                  <a:solidFill>
                    <a:schemeClr val="bg1"/>
                  </a:solidFill>
                  <a:latin typeface="Danjo-bold" pitchFamily="50" charset="0"/>
                  <a:ea typeface="Danjo-bold" pitchFamily="50" charset="0"/>
                </a:rPr>
                <a:t>전처리</a:t>
              </a:r>
              <a:endParaRPr lang="ko-KR" altLang="en-US" dirty="0">
                <a:solidFill>
                  <a:schemeClr val="bg1"/>
                </a:solidFill>
                <a:latin typeface="Danjo-bold" pitchFamily="50" charset="0"/>
                <a:ea typeface="Danjo-bold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9080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1253</Words>
  <Application>Microsoft Office PowerPoint</Application>
  <PresentationFormat>화면 슬라이드 쇼(16:9)</PresentationFormat>
  <Paragraphs>284</Paragraphs>
  <Slides>70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1" baseType="lpstr">
      <vt:lpstr>맑은 고딕</vt:lpstr>
      <vt:lpstr>조선일보명조</vt:lpstr>
      <vt:lpstr>태나다체 </vt:lpstr>
      <vt:lpstr>Agency FB</vt:lpstr>
      <vt:lpstr>Arial</vt:lpstr>
      <vt:lpstr>Danjo-bold</vt:lpstr>
      <vt:lpstr>I AM A PLAYER</vt:lpstr>
      <vt:lpstr>POPFINE Italic</vt:lpstr>
      <vt:lpstr>Sinoreta PERSONAL USE</vt:lpstr>
      <vt:lpstr>Wingdings</vt:lpstr>
      <vt:lpstr>Simple Light</vt:lpstr>
      <vt:lpstr>PowerPoint 프레젠테이션</vt:lpstr>
      <vt:lpstr>INDEX</vt:lpstr>
      <vt:lpstr>TOPIC</vt:lpstr>
      <vt:lpstr>PowerPoint 프레젠테이션</vt:lpstr>
      <vt:lpstr>process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KDP-26-</cp:lastModifiedBy>
  <cp:revision>59</cp:revision>
  <dcterms:modified xsi:type="dcterms:W3CDTF">2023-09-20T06:06:11Z</dcterms:modified>
</cp:coreProperties>
</file>